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392" r:id="rId6"/>
    <p:sldId id="393" r:id="rId7"/>
    <p:sldId id="394" r:id="rId8"/>
    <p:sldId id="395" r:id="rId9"/>
    <p:sldId id="396" r:id="rId10"/>
    <p:sldId id="397" r:id="rId11"/>
    <p:sldId id="347" r:id="rId12"/>
    <p:sldId id="348" r:id="rId13"/>
    <p:sldId id="306" r:id="rId14"/>
    <p:sldId id="308" r:id="rId15"/>
    <p:sldId id="312" r:id="rId16"/>
    <p:sldId id="313" r:id="rId17"/>
    <p:sldId id="296" r:id="rId18"/>
    <p:sldId id="320" r:id="rId19"/>
    <p:sldId id="318" r:id="rId20"/>
    <p:sldId id="315" r:id="rId21"/>
    <p:sldId id="316" r:id="rId22"/>
    <p:sldId id="399" r:id="rId23"/>
    <p:sldId id="400" r:id="rId24"/>
    <p:sldId id="398" r:id="rId25"/>
    <p:sldId id="317" r:id="rId26"/>
    <p:sldId id="381" r:id="rId27"/>
    <p:sldId id="382" r:id="rId28"/>
    <p:sldId id="390" r:id="rId29"/>
    <p:sldId id="391" r:id="rId30"/>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18"/>
    <p:restoredTop sz="94712"/>
  </p:normalViewPr>
  <p:slideViewPr>
    <p:cSldViewPr snapToGrid="0">
      <p:cViewPr varScale="1">
        <p:scale>
          <a:sx n="141" d="100"/>
          <a:sy n="141" d="100"/>
        </p:scale>
        <p:origin x="5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54BF-4DCC-43CD-22F1-A19332143BA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1873F6CD-847A-174B-B8C1-0948C84090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2CD5024A-1639-FF1A-F10E-3210EB4436E2}"/>
              </a:ext>
            </a:extLst>
          </p:cNvPr>
          <p:cNvSpPr>
            <a:spLocks noGrp="1"/>
          </p:cNvSpPr>
          <p:nvPr>
            <p:ph type="dt" sz="half" idx="10"/>
          </p:nvPr>
        </p:nvSpPr>
        <p:spPr/>
        <p:txBody>
          <a:bodyPr/>
          <a:lstStyle/>
          <a:p>
            <a:fld id="{C3451B09-21F1-2F45-9B85-061DA282C4CB}" type="datetimeFigureOut">
              <a:rPr lang="en-CH" smtClean="0"/>
              <a:t>14.01.2024</a:t>
            </a:fld>
            <a:endParaRPr lang="en-CH"/>
          </a:p>
        </p:txBody>
      </p:sp>
      <p:sp>
        <p:nvSpPr>
          <p:cNvPr id="5" name="Footer Placeholder 4">
            <a:extLst>
              <a:ext uri="{FF2B5EF4-FFF2-40B4-BE49-F238E27FC236}">
                <a16:creationId xmlns:a16="http://schemas.microsoft.com/office/drawing/2014/main" id="{1C76A588-E801-5999-8DD8-3CB155A42E3C}"/>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B62EFA9B-19DD-D84E-C2C7-ACB30ADC0E98}"/>
              </a:ext>
            </a:extLst>
          </p:cNvPr>
          <p:cNvSpPr>
            <a:spLocks noGrp="1"/>
          </p:cNvSpPr>
          <p:nvPr>
            <p:ph type="sldNum" sz="quarter" idx="12"/>
          </p:nvPr>
        </p:nvSpPr>
        <p:spPr/>
        <p:txBody>
          <a:bodyPr/>
          <a:lstStyle/>
          <a:p>
            <a:fld id="{546F999C-A3BC-BE49-8898-59453E8C8182}" type="slidenum">
              <a:rPr lang="en-CH" smtClean="0"/>
              <a:t>‹#›</a:t>
            </a:fld>
            <a:endParaRPr lang="en-CH"/>
          </a:p>
        </p:txBody>
      </p:sp>
    </p:spTree>
    <p:extLst>
      <p:ext uri="{BB962C8B-B14F-4D97-AF65-F5344CB8AC3E}">
        <p14:creationId xmlns:p14="http://schemas.microsoft.com/office/powerpoint/2010/main" val="1827216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F1BF-3383-9290-A477-B39487C9963C}"/>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4265D0B1-693F-373E-671E-EB47ED4760F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74CD31FE-DAB3-453B-2CB8-125FD9FC8373}"/>
              </a:ext>
            </a:extLst>
          </p:cNvPr>
          <p:cNvSpPr>
            <a:spLocks noGrp="1"/>
          </p:cNvSpPr>
          <p:nvPr>
            <p:ph type="dt" sz="half" idx="10"/>
          </p:nvPr>
        </p:nvSpPr>
        <p:spPr/>
        <p:txBody>
          <a:bodyPr/>
          <a:lstStyle/>
          <a:p>
            <a:fld id="{C3451B09-21F1-2F45-9B85-061DA282C4CB}" type="datetimeFigureOut">
              <a:rPr lang="en-CH" smtClean="0"/>
              <a:t>14.01.2024</a:t>
            </a:fld>
            <a:endParaRPr lang="en-CH"/>
          </a:p>
        </p:txBody>
      </p:sp>
      <p:sp>
        <p:nvSpPr>
          <p:cNvPr id="5" name="Footer Placeholder 4">
            <a:extLst>
              <a:ext uri="{FF2B5EF4-FFF2-40B4-BE49-F238E27FC236}">
                <a16:creationId xmlns:a16="http://schemas.microsoft.com/office/drawing/2014/main" id="{D489ADD1-2F2C-4552-19E1-85264EA77A6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7ACA7D54-5305-FC35-2D2F-2F75DDE681AA}"/>
              </a:ext>
            </a:extLst>
          </p:cNvPr>
          <p:cNvSpPr>
            <a:spLocks noGrp="1"/>
          </p:cNvSpPr>
          <p:nvPr>
            <p:ph type="sldNum" sz="quarter" idx="12"/>
          </p:nvPr>
        </p:nvSpPr>
        <p:spPr/>
        <p:txBody>
          <a:bodyPr/>
          <a:lstStyle/>
          <a:p>
            <a:fld id="{546F999C-A3BC-BE49-8898-59453E8C8182}" type="slidenum">
              <a:rPr lang="en-CH" smtClean="0"/>
              <a:t>‹#›</a:t>
            </a:fld>
            <a:endParaRPr lang="en-CH"/>
          </a:p>
        </p:txBody>
      </p:sp>
    </p:spTree>
    <p:extLst>
      <p:ext uri="{BB962C8B-B14F-4D97-AF65-F5344CB8AC3E}">
        <p14:creationId xmlns:p14="http://schemas.microsoft.com/office/powerpoint/2010/main" val="2947626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4935A7-9799-6CC4-A830-42ED728BFA3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D0676E7E-4416-9195-6DEC-FC2B409CB9E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100B22D-A4A0-C370-7CF8-E4B094F6E27E}"/>
              </a:ext>
            </a:extLst>
          </p:cNvPr>
          <p:cNvSpPr>
            <a:spLocks noGrp="1"/>
          </p:cNvSpPr>
          <p:nvPr>
            <p:ph type="dt" sz="half" idx="10"/>
          </p:nvPr>
        </p:nvSpPr>
        <p:spPr/>
        <p:txBody>
          <a:bodyPr/>
          <a:lstStyle/>
          <a:p>
            <a:fld id="{C3451B09-21F1-2F45-9B85-061DA282C4CB}" type="datetimeFigureOut">
              <a:rPr lang="en-CH" smtClean="0"/>
              <a:t>14.01.2024</a:t>
            </a:fld>
            <a:endParaRPr lang="en-CH"/>
          </a:p>
        </p:txBody>
      </p:sp>
      <p:sp>
        <p:nvSpPr>
          <p:cNvPr id="5" name="Footer Placeholder 4">
            <a:extLst>
              <a:ext uri="{FF2B5EF4-FFF2-40B4-BE49-F238E27FC236}">
                <a16:creationId xmlns:a16="http://schemas.microsoft.com/office/drawing/2014/main" id="{46094F87-D7FA-607E-3B25-13BEAD57427A}"/>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EB1329F-0FA3-AC55-C715-F30015449B73}"/>
              </a:ext>
            </a:extLst>
          </p:cNvPr>
          <p:cNvSpPr>
            <a:spLocks noGrp="1"/>
          </p:cNvSpPr>
          <p:nvPr>
            <p:ph type="sldNum" sz="quarter" idx="12"/>
          </p:nvPr>
        </p:nvSpPr>
        <p:spPr/>
        <p:txBody>
          <a:bodyPr/>
          <a:lstStyle/>
          <a:p>
            <a:fld id="{546F999C-A3BC-BE49-8898-59453E8C8182}" type="slidenum">
              <a:rPr lang="en-CH" smtClean="0"/>
              <a:t>‹#›</a:t>
            </a:fld>
            <a:endParaRPr lang="en-CH"/>
          </a:p>
        </p:txBody>
      </p:sp>
    </p:spTree>
    <p:extLst>
      <p:ext uri="{BB962C8B-B14F-4D97-AF65-F5344CB8AC3E}">
        <p14:creationId xmlns:p14="http://schemas.microsoft.com/office/powerpoint/2010/main" val="2222404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814918" y="164638"/>
            <a:ext cx="10562167" cy="576197"/>
          </a:xfrm>
        </p:spPr>
        <p:txBody>
          <a:bodyPr lIns="0" tIns="0" rIns="0" bIns="0" anchor="b" anchorCtr="0"/>
          <a:lstStyle>
            <a:lvl1pPr>
              <a:defRPr sz="2667"/>
            </a:lvl1pPr>
          </a:lstStyle>
          <a:p>
            <a:r>
              <a:rPr lang="en-GB"/>
              <a:t>Click to edit Master title style</a:t>
            </a:r>
            <a:endParaRPr lang="de-CH" dirty="0"/>
          </a:p>
        </p:txBody>
      </p:sp>
    </p:spTree>
    <p:extLst>
      <p:ext uri="{BB962C8B-B14F-4D97-AF65-F5344CB8AC3E}">
        <p14:creationId xmlns:p14="http://schemas.microsoft.com/office/powerpoint/2010/main" val="2358609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814918" y="164638"/>
            <a:ext cx="10562167" cy="576197"/>
          </a:xfrm>
        </p:spPr>
        <p:txBody>
          <a:bodyPr lIns="0" tIns="0" rIns="0" bIns="0" anchor="b" anchorCtr="0"/>
          <a:lstStyle>
            <a:lvl1pPr>
              <a:defRPr sz="2667"/>
            </a:lvl1pPr>
          </a:lstStyle>
          <a:p>
            <a:r>
              <a:rPr lang="en-GB"/>
              <a:t>Click to edit Master title style</a:t>
            </a:r>
            <a:endParaRPr lang="de-CH" dirty="0"/>
          </a:p>
        </p:txBody>
      </p:sp>
    </p:spTree>
    <p:extLst>
      <p:ext uri="{BB962C8B-B14F-4D97-AF65-F5344CB8AC3E}">
        <p14:creationId xmlns:p14="http://schemas.microsoft.com/office/powerpoint/2010/main" val="2456069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814918" y="356130"/>
            <a:ext cx="8496761" cy="865188"/>
          </a:xfrm>
        </p:spPr>
        <p:txBody>
          <a:bodyPr/>
          <a:lstStyle>
            <a:lvl1pPr>
              <a:defRPr sz="2667"/>
            </a:lvl1pPr>
          </a:lstStyle>
          <a:p>
            <a:r>
              <a:rPr lang="en-GB"/>
              <a:t>Click to edit Master title style</a:t>
            </a:r>
            <a:endParaRPr lang="de-CH" dirty="0"/>
          </a:p>
        </p:txBody>
      </p:sp>
    </p:spTree>
    <p:extLst>
      <p:ext uri="{BB962C8B-B14F-4D97-AF65-F5344CB8AC3E}">
        <p14:creationId xmlns:p14="http://schemas.microsoft.com/office/powerpoint/2010/main" val="806973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814918" y="356130"/>
            <a:ext cx="8496761" cy="865188"/>
          </a:xfrm>
        </p:spPr>
        <p:txBody>
          <a:bodyPr/>
          <a:lstStyle>
            <a:lvl1pPr>
              <a:defRPr sz="2667"/>
            </a:lvl1pPr>
          </a:lstStyle>
          <a:p>
            <a:r>
              <a:rPr lang="en-GB"/>
              <a:t>Click to edit Master title style</a:t>
            </a:r>
            <a:endParaRPr lang="de-CH" dirty="0"/>
          </a:p>
        </p:txBody>
      </p:sp>
    </p:spTree>
    <p:extLst>
      <p:ext uri="{BB962C8B-B14F-4D97-AF65-F5344CB8AC3E}">
        <p14:creationId xmlns:p14="http://schemas.microsoft.com/office/powerpoint/2010/main" val="29028689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814918" y="356130"/>
            <a:ext cx="8496761" cy="865188"/>
          </a:xfrm>
        </p:spPr>
        <p:txBody>
          <a:bodyPr/>
          <a:lstStyle>
            <a:lvl1pPr>
              <a:defRPr sz="2667"/>
            </a:lvl1pPr>
          </a:lstStyle>
          <a:p>
            <a:r>
              <a:rPr lang="en-GB"/>
              <a:t>Click to edit Master title style</a:t>
            </a:r>
            <a:endParaRPr lang="de-CH" dirty="0"/>
          </a:p>
        </p:txBody>
      </p:sp>
    </p:spTree>
    <p:extLst>
      <p:ext uri="{BB962C8B-B14F-4D97-AF65-F5344CB8AC3E}">
        <p14:creationId xmlns:p14="http://schemas.microsoft.com/office/powerpoint/2010/main" val="8784462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814918" y="356130"/>
            <a:ext cx="8496761" cy="865188"/>
          </a:xfrm>
        </p:spPr>
        <p:txBody>
          <a:bodyPr/>
          <a:lstStyle>
            <a:lvl1pPr>
              <a:defRPr sz="2667"/>
            </a:lvl1pPr>
          </a:lstStyle>
          <a:p>
            <a:r>
              <a:rPr lang="en-GB"/>
              <a:t>Click to edit Master title style</a:t>
            </a:r>
            <a:endParaRPr lang="de-CH" dirty="0"/>
          </a:p>
        </p:txBody>
      </p:sp>
    </p:spTree>
    <p:extLst>
      <p:ext uri="{BB962C8B-B14F-4D97-AF65-F5344CB8AC3E}">
        <p14:creationId xmlns:p14="http://schemas.microsoft.com/office/powerpoint/2010/main" val="42016159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814918" y="356130"/>
            <a:ext cx="8496761" cy="865188"/>
          </a:xfrm>
        </p:spPr>
        <p:txBody>
          <a:bodyPr/>
          <a:lstStyle>
            <a:lvl1pPr>
              <a:defRPr sz="2667"/>
            </a:lvl1pPr>
          </a:lstStyle>
          <a:p>
            <a:r>
              <a:rPr lang="en-GB"/>
              <a:t>Click to edit Master title style</a:t>
            </a:r>
            <a:endParaRPr lang="de-CH" dirty="0"/>
          </a:p>
        </p:txBody>
      </p:sp>
    </p:spTree>
    <p:extLst>
      <p:ext uri="{BB962C8B-B14F-4D97-AF65-F5344CB8AC3E}">
        <p14:creationId xmlns:p14="http://schemas.microsoft.com/office/powerpoint/2010/main" val="10099135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814918" y="356130"/>
            <a:ext cx="8496761" cy="865188"/>
          </a:xfrm>
        </p:spPr>
        <p:txBody>
          <a:bodyPr/>
          <a:lstStyle>
            <a:lvl1pPr>
              <a:defRPr sz="2667"/>
            </a:lvl1pPr>
          </a:lstStyle>
          <a:p>
            <a:r>
              <a:rPr lang="en-GB"/>
              <a:t>Click to edit Master title style</a:t>
            </a:r>
            <a:endParaRPr lang="de-CH" dirty="0"/>
          </a:p>
        </p:txBody>
      </p:sp>
    </p:spTree>
    <p:extLst>
      <p:ext uri="{BB962C8B-B14F-4D97-AF65-F5344CB8AC3E}">
        <p14:creationId xmlns:p14="http://schemas.microsoft.com/office/powerpoint/2010/main" val="3611751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375E6-0098-E531-7F6C-B3BB09B0DF4C}"/>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9A2A9C81-3686-54A7-9D0B-4CABABD7B58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9592608B-8C35-3730-266C-C39CD886EE4C}"/>
              </a:ext>
            </a:extLst>
          </p:cNvPr>
          <p:cNvSpPr>
            <a:spLocks noGrp="1"/>
          </p:cNvSpPr>
          <p:nvPr>
            <p:ph type="dt" sz="half" idx="10"/>
          </p:nvPr>
        </p:nvSpPr>
        <p:spPr/>
        <p:txBody>
          <a:bodyPr/>
          <a:lstStyle/>
          <a:p>
            <a:fld id="{C3451B09-21F1-2F45-9B85-061DA282C4CB}" type="datetimeFigureOut">
              <a:rPr lang="en-CH" smtClean="0"/>
              <a:t>14.01.2024</a:t>
            </a:fld>
            <a:endParaRPr lang="en-CH"/>
          </a:p>
        </p:txBody>
      </p:sp>
      <p:sp>
        <p:nvSpPr>
          <p:cNvPr id="5" name="Footer Placeholder 4">
            <a:extLst>
              <a:ext uri="{FF2B5EF4-FFF2-40B4-BE49-F238E27FC236}">
                <a16:creationId xmlns:a16="http://schemas.microsoft.com/office/drawing/2014/main" id="{35AF3CC6-A15C-F683-E4DE-3AE572508A8A}"/>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2E389D4-D99D-8C79-2BAF-493D4287DC9D}"/>
              </a:ext>
            </a:extLst>
          </p:cNvPr>
          <p:cNvSpPr>
            <a:spLocks noGrp="1"/>
          </p:cNvSpPr>
          <p:nvPr>
            <p:ph type="sldNum" sz="quarter" idx="12"/>
          </p:nvPr>
        </p:nvSpPr>
        <p:spPr/>
        <p:txBody>
          <a:bodyPr/>
          <a:lstStyle/>
          <a:p>
            <a:fld id="{546F999C-A3BC-BE49-8898-59453E8C8182}" type="slidenum">
              <a:rPr lang="en-CH" smtClean="0"/>
              <a:t>‹#›</a:t>
            </a:fld>
            <a:endParaRPr lang="en-CH"/>
          </a:p>
        </p:txBody>
      </p:sp>
    </p:spTree>
    <p:extLst>
      <p:ext uri="{BB962C8B-B14F-4D97-AF65-F5344CB8AC3E}">
        <p14:creationId xmlns:p14="http://schemas.microsoft.com/office/powerpoint/2010/main" val="36977409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814918" y="356130"/>
            <a:ext cx="8496761" cy="865188"/>
          </a:xfrm>
        </p:spPr>
        <p:txBody>
          <a:bodyPr/>
          <a:lstStyle>
            <a:lvl1pPr>
              <a:defRPr sz="2667"/>
            </a:lvl1pPr>
          </a:lstStyle>
          <a:p>
            <a:r>
              <a:rPr lang="en-GB"/>
              <a:t>Click to edit Master title style</a:t>
            </a:r>
            <a:endParaRPr lang="de-CH" dirty="0"/>
          </a:p>
        </p:txBody>
      </p:sp>
    </p:spTree>
    <p:extLst>
      <p:ext uri="{BB962C8B-B14F-4D97-AF65-F5344CB8AC3E}">
        <p14:creationId xmlns:p14="http://schemas.microsoft.com/office/powerpoint/2010/main" val="1501760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814918" y="356130"/>
            <a:ext cx="8496761" cy="865188"/>
          </a:xfrm>
        </p:spPr>
        <p:txBody>
          <a:bodyPr/>
          <a:lstStyle>
            <a:lvl1pPr>
              <a:defRPr sz="2667"/>
            </a:lvl1pPr>
          </a:lstStyle>
          <a:p>
            <a:r>
              <a:rPr lang="en-GB"/>
              <a:t>Click to edit Master title style</a:t>
            </a:r>
            <a:endParaRPr lang="de-CH" dirty="0"/>
          </a:p>
        </p:txBody>
      </p:sp>
    </p:spTree>
    <p:extLst>
      <p:ext uri="{BB962C8B-B14F-4D97-AF65-F5344CB8AC3E}">
        <p14:creationId xmlns:p14="http://schemas.microsoft.com/office/powerpoint/2010/main" val="3035898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814918" y="356130"/>
            <a:ext cx="8496761" cy="865188"/>
          </a:xfrm>
        </p:spPr>
        <p:txBody>
          <a:bodyPr/>
          <a:lstStyle>
            <a:lvl1pPr>
              <a:defRPr sz="2667"/>
            </a:lvl1pPr>
          </a:lstStyle>
          <a:p>
            <a:r>
              <a:rPr lang="en-GB"/>
              <a:t>Click to edit Master title style</a:t>
            </a:r>
            <a:endParaRPr lang="de-CH" dirty="0"/>
          </a:p>
        </p:txBody>
      </p:sp>
    </p:spTree>
    <p:extLst>
      <p:ext uri="{BB962C8B-B14F-4D97-AF65-F5344CB8AC3E}">
        <p14:creationId xmlns:p14="http://schemas.microsoft.com/office/powerpoint/2010/main" val="2309662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814918" y="356130"/>
            <a:ext cx="8496761" cy="865188"/>
          </a:xfrm>
        </p:spPr>
        <p:txBody>
          <a:bodyPr/>
          <a:lstStyle>
            <a:lvl1pPr>
              <a:defRPr sz="2667"/>
            </a:lvl1pPr>
          </a:lstStyle>
          <a:p>
            <a:r>
              <a:rPr lang="en-GB"/>
              <a:t>Click to edit Master title style</a:t>
            </a:r>
            <a:endParaRPr lang="de-CH" dirty="0"/>
          </a:p>
        </p:txBody>
      </p:sp>
    </p:spTree>
    <p:extLst>
      <p:ext uri="{BB962C8B-B14F-4D97-AF65-F5344CB8AC3E}">
        <p14:creationId xmlns:p14="http://schemas.microsoft.com/office/powerpoint/2010/main" val="14192851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Final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50798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nly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lstStyle/>
          <a:p>
            <a:r>
              <a:rPr lang="de-CH" noProof="0" dirty="0"/>
              <a:t>Insert title</a:t>
            </a:r>
          </a:p>
        </p:txBody>
      </p:sp>
      <p:sp>
        <p:nvSpPr>
          <p:cNvPr id="6" name="Footer Placeholder 4">
            <a:extLst>
              <a:ext uri="{FF2B5EF4-FFF2-40B4-BE49-F238E27FC236}">
                <a16:creationId xmlns:a16="http://schemas.microsoft.com/office/drawing/2014/main" id="{0ECA3932-4E58-4C53-B912-C89B27658E20}"/>
              </a:ext>
            </a:extLst>
          </p:cNvPr>
          <p:cNvSpPr>
            <a:spLocks noGrp="1"/>
          </p:cNvSpPr>
          <p:nvPr>
            <p:ph type="ftr" sz="quarter" idx="3"/>
          </p:nvPr>
        </p:nvSpPr>
        <p:spPr>
          <a:xfrm>
            <a:off x="10165409" y="6342572"/>
            <a:ext cx="1526699" cy="92741"/>
          </a:xfrm>
          <a:prstGeom prst="rect">
            <a:avLst/>
          </a:prstGeom>
        </p:spPr>
        <p:txBody>
          <a:bodyPr vert="horz" lIns="0" tIns="0" rIns="0" bIns="0" rtlCol="0" anchor="ctr">
            <a:noAutofit/>
          </a:bodyPr>
          <a:lstStyle>
            <a:lvl1pPr algn="r">
              <a:defRPr lang="en-US" sz="800">
                <a:solidFill>
                  <a:schemeClr val="tx1"/>
                </a:solidFill>
              </a:defRPr>
            </a:lvl1pPr>
          </a:lstStyle>
          <a:p>
            <a:r>
              <a:rPr lang="de-CH" dirty="0"/>
              <a:t>Page </a:t>
            </a:r>
            <a:fld id="{F6D6BDF2-272F-4256-ACF1-DEAEC48BAB75}" type="slidenum">
              <a:rPr lang="de-CH" smtClean="0"/>
              <a:pPr/>
              <a:t>‹#›</a:t>
            </a:fld>
            <a:endParaRPr lang="de-CH" dirty="0"/>
          </a:p>
        </p:txBody>
      </p:sp>
      <p:sp>
        <p:nvSpPr>
          <p:cNvPr id="5" name="Date Placeholder 3">
            <a:extLst>
              <a:ext uri="{FF2B5EF4-FFF2-40B4-BE49-F238E27FC236}">
                <a16:creationId xmlns:a16="http://schemas.microsoft.com/office/drawing/2014/main" id="{DECA5AC2-9B83-4D3F-A96B-48D23010F5D3}"/>
              </a:ext>
            </a:extLst>
          </p:cNvPr>
          <p:cNvSpPr>
            <a:spLocks noGrp="1"/>
          </p:cNvSpPr>
          <p:nvPr>
            <p:ph type="dt" sz="half" idx="2"/>
          </p:nvPr>
        </p:nvSpPr>
        <p:spPr>
          <a:xfrm>
            <a:off x="918845" y="6342572"/>
            <a:ext cx="1526699" cy="92741"/>
          </a:xfrm>
          <a:prstGeom prst="rect">
            <a:avLst/>
          </a:prstGeom>
        </p:spPr>
        <p:txBody>
          <a:bodyPr vert="horz" lIns="0" tIns="0" rIns="0" bIns="0" rtlCol="0" anchor="ctr">
            <a:noAutofit/>
          </a:bodyPr>
          <a:lstStyle>
            <a:lvl1pPr algn="l">
              <a:defRPr sz="800">
                <a:solidFill>
                  <a:schemeClr val="tx1"/>
                </a:solidFill>
              </a:defRPr>
            </a:lvl1pPr>
          </a:lstStyle>
          <a:p>
            <a:r>
              <a:rPr lang="en-US" dirty="0"/>
              <a:t>AI/ML</a:t>
            </a:r>
          </a:p>
        </p:txBody>
      </p:sp>
    </p:spTree>
    <p:extLst>
      <p:ext uri="{BB962C8B-B14F-4D97-AF65-F5344CB8AC3E}">
        <p14:creationId xmlns:p14="http://schemas.microsoft.com/office/powerpoint/2010/main" val="835478823"/>
      </p:ext>
    </p:extLst>
  </p:cSld>
  <p:clrMapOvr>
    <a:masterClrMapping/>
  </p:clrMapOvr>
  <p:extLst>
    <p:ext uri="{DCECCB84-F9BA-43D5-87BE-67443E8EF086}">
      <p15:sldGuideLst xmlns:p15="http://schemas.microsoft.com/office/powerpoint/2012/main">
        <p15:guide id="1" pos="2880">
          <p15:clr>
            <a:srgbClr val="FBAE40"/>
          </p15:clr>
        </p15:guide>
        <p15:guide id="2" orient="horz" pos="1733">
          <p15:clr>
            <a:srgbClr val="FBAE40"/>
          </p15:clr>
        </p15:guide>
        <p15:guide id="3" orient="horz" pos="599">
          <p15:clr>
            <a:srgbClr val="FBAE40"/>
          </p15:clr>
        </p15:guide>
        <p15:guide id="4" orient="horz" pos="2867">
          <p15:clr>
            <a:srgbClr val="FBAE40"/>
          </p15:clr>
        </p15:guide>
        <p15:guide id="5" pos="226">
          <p15:clr>
            <a:srgbClr val="FBAE40"/>
          </p15:clr>
        </p15:guide>
        <p15:guide id="6" pos="553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CCC12-5E17-C1BA-8181-C9856BA7D05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A0C42E18-20C5-1ED4-D140-ABEE9D6243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AA9BCDF-7469-CEAF-A62B-1D9050049083}"/>
              </a:ext>
            </a:extLst>
          </p:cNvPr>
          <p:cNvSpPr>
            <a:spLocks noGrp="1"/>
          </p:cNvSpPr>
          <p:nvPr>
            <p:ph type="dt" sz="half" idx="10"/>
          </p:nvPr>
        </p:nvSpPr>
        <p:spPr/>
        <p:txBody>
          <a:bodyPr/>
          <a:lstStyle/>
          <a:p>
            <a:fld id="{C3451B09-21F1-2F45-9B85-061DA282C4CB}" type="datetimeFigureOut">
              <a:rPr lang="en-CH" smtClean="0"/>
              <a:t>14.01.2024</a:t>
            </a:fld>
            <a:endParaRPr lang="en-CH"/>
          </a:p>
        </p:txBody>
      </p:sp>
      <p:sp>
        <p:nvSpPr>
          <p:cNvPr id="5" name="Footer Placeholder 4">
            <a:extLst>
              <a:ext uri="{FF2B5EF4-FFF2-40B4-BE49-F238E27FC236}">
                <a16:creationId xmlns:a16="http://schemas.microsoft.com/office/drawing/2014/main" id="{90C70BBE-4782-ADA4-B2FB-D273B8C23FE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1A5FE88-4AD5-947D-7611-88F9EFAA5EA9}"/>
              </a:ext>
            </a:extLst>
          </p:cNvPr>
          <p:cNvSpPr>
            <a:spLocks noGrp="1"/>
          </p:cNvSpPr>
          <p:nvPr>
            <p:ph type="sldNum" sz="quarter" idx="12"/>
          </p:nvPr>
        </p:nvSpPr>
        <p:spPr/>
        <p:txBody>
          <a:bodyPr/>
          <a:lstStyle/>
          <a:p>
            <a:fld id="{546F999C-A3BC-BE49-8898-59453E8C8182}" type="slidenum">
              <a:rPr lang="en-CH" smtClean="0"/>
              <a:t>‹#›</a:t>
            </a:fld>
            <a:endParaRPr lang="en-CH"/>
          </a:p>
        </p:txBody>
      </p:sp>
    </p:spTree>
    <p:extLst>
      <p:ext uri="{BB962C8B-B14F-4D97-AF65-F5344CB8AC3E}">
        <p14:creationId xmlns:p14="http://schemas.microsoft.com/office/powerpoint/2010/main" val="879311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D635-BDA1-E348-4885-107F70E7B3CC}"/>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BECCCD2C-BA30-4F8C-2229-2A097507F04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E145D05A-9356-9703-136B-53B1BD840A1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9365A9DB-CB13-BC43-7A67-76F6E06B63CD}"/>
              </a:ext>
            </a:extLst>
          </p:cNvPr>
          <p:cNvSpPr>
            <a:spLocks noGrp="1"/>
          </p:cNvSpPr>
          <p:nvPr>
            <p:ph type="dt" sz="half" idx="10"/>
          </p:nvPr>
        </p:nvSpPr>
        <p:spPr/>
        <p:txBody>
          <a:bodyPr/>
          <a:lstStyle/>
          <a:p>
            <a:fld id="{C3451B09-21F1-2F45-9B85-061DA282C4CB}" type="datetimeFigureOut">
              <a:rPr lang="en-CH" smtClean="0"/>
              <a:t>14.01.2024</a:t>
            </a:fld>
            <a:endParaRPr lang="en-CH"/>
          </a:p>
        </p:txBody>
      </p:sp>
      <p:sp>
        <p:nvSpPr>
          <p:cNvPr id="6" name="Footer Placeholder 5">
            <a:extLst>
              <a:ext uri="{FF2B5EF4-FFF2-40B4-BE49-F238E27FC236}">
                <a16:creationId xmlns:a16="http://schemas.microsoft.com/office/drawing/2014/main" id="{A64A3806-7A41-8193-4DDC-764B5E9CDED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00C9908-84C4-DC58-A271-A94ABCE535A2}"/>
              </a:ext>
            </a:extLst>
          </p:cNvPr>
          <p:cNvSpPr>
            <a:spLocks noGrp="1"/>
          </p:cNvSpPr>
          <p:nvPr>
            <p:ph type="sldNum" sz="quarter" idx="12"/>
          </p:nvPr>
        </p:nvSpPr>
        <p:spPr/>
        <p:txBody>
          <a:bodyPr/>
          <a:lstStyle/>
          <a:p>
            <a:fld id="{546F999C-A3BC-BE49-8898-59453E8C8182}" type="slidenum">
              <a:rPr lang="en-CH" smtClean="0"/>
              <a:t>‹#›</a:t>
            </a:fld>
            <a:endParaRPr lang="en-CH"/>
          </a:p>
        </p:txBody>
      </p:sp>
    </p:spTree>
    <p:extLst>
      <p:ext uri="{BB962C8B-B14F-4D97-AF65-F5344CB8AC3E}">
        <p14:creationId xmlns:p14="http://schemas.microsoft.com/office/powerpoint/2010/main" val="2602978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D4A16-1D27-5432-2061-B6FA8E5CDE3E}"/>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C538BDA5-6AB4-C303-B746-0FD46263CE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1CB7A5F-B7CE-4267-18E6-90C7BA0B71C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7D9AA078-B5AF-22CA-0C29-A98320FBA0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C31BD2E-311B-3A53-3E0A-EE0854EEDBC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97DE6C69-59F2-D1A1-79C9-C46435F4CE88}"/>
              </a:ext>
            </a:extLst>
          </p:cNvPr>
          <p:cNvSpPr>
            <a:spLocks noGrp="1"/>
          </p:cNvSpPr>
          <p:nvPr>
            <p:ph type="dt" sz="half" idx="10"/>
          </p:nvPr>
        </p:nvSpPr>
        <p:spPr/>
        <p:txBody>
          <a:bodyPr/>
          <a:lstStyle/>
          <a:p>
            <a:fld id="{C3451B09-21F1-2F45-9B85-061DA282C4CB}" type="datetimeFigureOut">
              <a:rPr lang="en-CH" smtClean="0"/>
              <a:t>14.01.2024</a:t>
            </a:fld>
            <a:endParaRPr lang="en-CH"/>
          </a:p>
        </p:txBody>
      </p:sp>
      <p:sp>
        <p:nvSpPr>
          <p:cNvPr id="8" name="Footer Placeholder 7">
            <a:extLst>
              <a:ext uri="{FF2B5EF4-FFF2-40B4-BE49-F238E27FC236}">
                <a16:creationId xmlns:a16="http://schemas.microsoft.com/office/drawing/2014/main" id="{76762C19-8CC9-C551-8F29-BA33A3D616BB}"/>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CA131BDB-D387-17DB-D0F2-BD92A8C589BD}"/>
              </a:ext>
            </a:extLst>
          </p:cNvPr>
          <p:cNvSpPr>
            <a:spLocks noGrp="1"/>
          </p:cNvSpPr>
          <p:nvPr>
            <p:ph type="sldNum" sz="quarter" idx="12"/>
          </p:nvPr>
        </p:nvSpPr>
        <p:spPr/>
        <p:txBody>
          <a:bodyPr/>
          <a:lstStyle/>
          <a:p>
            <a:fld id="{546F999C-A3BC-BE49-8898-59453E8C8182}" type="slidenum">
              <a:rPr lang="en-CH" smtClean="0"/>
              <a:t>‹#›</a:t>
            </a:fld>
            <a:endParaRPr lang="en-CH"/>
          </a:p>
        </p:txBody>
      </p:sp>
    </p:spTree>
    <p:extLst>
      <p:ext uri="{BB962C8B-B14F-4D97-AF65-F5344CB8AC3E}">
        <p14:creationId xmlns:p14="http://schemas.microsoft.com/office/powerpoint/2010/main" val="1342575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45B6-40CE-6868-AA50-89F0A4AAF88A}"/>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C1EA2F27-DBCB-2835-EA23-31FBEC845AD5}"/>
              </a:ext>
            </a:extLst>
          </p:cNvPr>
          <p:cNvSpPr>
            <a:spLocks noGrp="1"/>
          </p:cNvSpPr>
          <p:nvPr>
            <p:ph type="dt" sz="half" idx="10"/>
          </p:nvPr>
        </p:nvSpPr>
        <p:spPr/>
        <p:txBody>
          <a:bodyPr/>
          <a:lstStyle/>
          <a:p>
            <a:fld id="{C3451B09-21F1-2F45-9B85-061DA282C4CB}" type="datetimeFigureOut">
              <a:rPr lang="en-CH" smtClean="0"/>
              <a:t>14.01.2024</a:t>
            </a:fld>
            <a:endParaRPr lang="en-CH"/>
          </a:p>
        </p:txBody>
      </p:sp>
      <p:sp>
        <p:nvSpPr>
          <p:cNvPr id="4" name="Footer Placeholder 3">
            <a:extLst>
              <a:ext uri="{FF2B5EF4-FFF2-40B4-BE49-F238E27FC236}">
                <a16:creationId xmlns:a16="http://schemas.microsoft.com/office/drawing/2014/main" id="{330D9071-B25A-5D9D-6846-D9041E0ECF8D}"/>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269EA6C8-8D97-10B2-A3C6-FD359323277C}"/>
              </a:ext>
            </a:extLst>
          </p:cNvPr>
          <p:cNvSpPr>
            <a:spLocks noGrp="1"/>
          </p:cNvSpPr>
          <p:nvPr>
            <p:ph type="sldNum" sz="quarter" idx="12"/>
          </p:nvPr>
        </p:nvSpPr>
        <p:spPr/>
        <p:txBody>
          <a:bodyPr/>
          <a:lstStyle/>
          <a:p>
            <a:fld id="{546F999C-A3BC-BE49-8898-59453E8C8182}" type="slidenum">
              <a:rPr lang="en-CH" smtClean="0"/>
              <a:t>‹#›</a:t>
            </a:fld>
            <a:endParaRPr lang="en-CH"/>
          </a:p>
        </p:txBody>
      </p:sp>
    </p:spTree>
    <p:extLst>
      <p:ext uri="{BB962C8B-B14F-4D97-AF65-F5344CB8AC3E}">
        <p14:creationId xmlns:p14="http://schemas.microsoft.com/office/powerpoint/2010/main" val="244657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4F4647-2924-45A7-3294-DE10303970F9}"/>
              </a:ext>
            </a:extLst>
          </p:cNvPr>
          <p:cNvSpPr>
            <a:spLocks noGrp="1"/>
          </p:cNvSpPr>
          <p:nvPr>
            <p:ph type="dt" sz="half" idx="10"/>
          </p:nvPr>
        </p:nvSpPr>
        <p:spPr/>
        <p:txBody>
          <a:bodyPr/>
          <a:lstStyle/>
          <a:p>
            <a:fld id="{C3451B09-21F1-2F45-9B85-061DA282C4CB}" type="datetimeFigureOut">
              <a:rPr lang="en-CH" smtClean="0"/>
              <a:t>14.01.2024</a:t>
            </a:fld>
            <a:endParaRPr lang="en-CH"/>
          </a:p>
        </p:txBody>
      </p:sp>
      <p:sp>
        <p:nvSpPr>
          <p:cNvPr id="3" name="Footer Placeholder 2">
            <a:extLst>
              <a:ext uri="{FF2B5EF4-FFF2-40B4-BE49-F238E27FC236}">
                <a16:creationId xmlns:a16="http://schemas.microsoft.com/office/drawing/2014/main" id="{2F719840-83D9-9ED8-E012-716E1FE8809F}"/>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216D860D-D5BC-27F9-C5CC-228777C7519E}"/>
              </a:ext>
            </a:extLst>
          </p:cNvPr>
          <p:cNvSpPr>
            <a:spLocks noGrp="1"/>
          </p:cNvSpPr>
          <p:nvPr>
            <p:ph type="sldNum" sz="quarter" idx="12"/>
          </p:nvPr>
        </p:nvSpPr>
        <p:spPr/>
        <p:txBody>
          <a:bodyPr/>
          <a:lstStyle/>
          <a:p>
            <a:fld id="{546F999C-A3BC-BE49-8898-59453E8C8182}" type="slidenum">
              <a:rPr lang="en-CH" smtClean="0"/>
              <a:t>‹#›</a:t>
            </a:fld>
            <a:endParaRPr lang="en-CH"/>
          </a:p>
        </p:txBody>
      </p:sp>
    </p:spTree>
    <p:extLst>
      <p:ext uri="{BB962C8B-B14F-4D97-AF65-F5344CB8AC3E}">
        <p14:creationId xmlns:p14="http://schemas.microsoft.com/office/powerpoint/2010/main" val="696585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B9EFD-4F03-53FA-35B9-4257443E0E8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FCAF1F7A-A3B1-54F3-DA91-8ACC809DB9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ABBAAF6D-CC88-317D-6BB8-3290E7D0DC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1077CEF-D1EB-9F93-8580-B912A28A5F71}"/>
              </a:ext>
            </a:extLst>
          </p:cNvPr>
          <p:cNvSpPr>
            <a:spLocks noGrp="1"/>
          </p:cNvSpPr>
          <p:nvPr>
            <p:ph type="dt" sz="half" idx="10"/>
          </p:nvPr>
        </p:nvSpPr>
        <p:spPr/>
        <p:txBody>
          <a:bodyPr/>
          <a:lstStyle/>
          <a:p>
            <a:fld id="{C3451B09-21F1-2F45-9B85-061DA282C4CB}" type="datetimeFigureOut">
              <a:rPr lang="en-CH" smtClean="0"/>
              <a:t>14.01.2024</a:t>
            </a:fld>
            <a:endParaRPr lang="en-CH"/>
          </a:p>
        </p:txBody>
      </p:sp>
      <p:sp>
        <p:nvSpPr>
          <p:cNvPr id="6" name="Footer Placeholder 5">
            <a:extLst>
              <a:ext uri="{FF2B5EF4-FFF2-40B4-BE49-F238E27FC236}">
                <a16:creationId xmlns:a16="http://schemas.microsoft.com/office/drawing/2014/main" id="{E6F3B63B-10C1-2911-E47B-2A18D5A3D787}"/>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CAC0A8EE-05BC-9BD9-0010-B0740D02F773}"/>
              </a:ext>
            </a:extLst>
          </p:cNvPr>
          <p:cNvSpPr>
            <a:spLocks noGrp="1"/>
          </p:cNvSpPr>
          <p:nvPr>
            <p:ph type="sldNum" sz="quarter" idx="12"/>
          </p:nvPr>
        </p:nvSpPr>
        <p:spPr/>
        <p:txBody>
          <a:bodyPr/>
          <a:lstStyle/>
          <a:p>
            <a:fld id="{546F999C-A3BC-BE49-8898-59453E8C8182}" type="slidenum">
              <a:rPr lang="en-CH" smtClean="0"/>
              <a:t>‹#›</a:t>
            </a:fld>
            <a:endParaRPr lang="en-CH"/>
          </a:p>
        </p:txBody>
      </p:sp>
    </p:spTree>
    <p:extLst>
      <p:ext uri="{BB962C8B-B14F-4D97-AF65-F5344CB8AC3E}">
        <p14:creationId xmlns:p14="http://schemas.microsoft.com/office/powerpoint/2010/main" val="3380257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61A2F-FCFE-A61B-E8AA-C4070307E9C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EFA5BF93-A4DA-FD87-7421-1CA2619593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FB50109B-5FCD-CCAF-BAA5-65F86387E0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AC61EF2-7522-940F-FC66-80AE71541DE5}"/>
              </a:ext>
            </a:extLst>
          </p:cNvPr>
          <p:cNvSpPr>
            <a:spLocks noGrp="1"/>
          </p:cNvSpPr>
          <p:nvPr>
            <p:ph type="dt" sz="half" idx="10"/>
          </p:nvPr>
        </p:nvSpPr>
        <p:spPr/>
        <p:txBody>
          <a:bodyPr/>
          <a:lstStyle/>
          <a:p>
            <a:fld id="{C3451B09-21F1-2F45-9B85-061DA282C4CB}" type="datetimeFigureOut">
              <a:rPr lang="en-CH" smtClean="0"/>
              <a:t>14.01.2024</a:t>
            </a:fld>
            <a:endParaRPr lang="en-CH"/>
          </a:p>
        </p:txBody>
      </p:sp>
      <p:sp>
        <p:nvSpPr>
          <p:cNvPr id="6" name="Footer Placeholder 5">
            <a:extLst>
              <a:ext uri="{FF2B5EF4-FFF2-40B4-BE49-F238E27FC236}">
                <a16:creationId xmlns:a16="http://schemas.microsoft.com/office/drawing/2014/main" id="{8EE7C78B-D424-DF4C-A6A5-5913B551A2F4}"/>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03597C96-C079-370E-81BF-AEA7FE1B94AB}"/>
              </a:ext>
            </a:extLst>
          </p:cNvPr>
          <p:cNvSpPr>
            <a:spLocks noGrp="1"/>
          </p:cNvSpPr>
          <p:nvPr>
            <p:ph type="sldNum" sz="quarter" idx="12"/>
          </p:nvPr>
        </p:nvSpPr>
        <p:spPr/>
        <p:txBody>
          <a:bodyPr/>
          <a:lstStyle/>
          <a:p>
            <a:fld id="{546F999C-A3BC-BE49-8898-59453E8C8182}" type="slidenum">
              <a:rPr lang="en-CH" smtClean="0"/>
              <a:t>‹#›</a:t>
            </a:fld>
            <a:endParaRPr lang="en-CH"/>
          </a:p>
        </p:txBody>
      </p:sp>
    </p:spTree>
    <p:extLst>
      <p:ext uri="{BB962C8B-B14F-4D97-AF65-F5344CB8AC3E}">
        <p14:creationId xmlns:p14="http://schemas.microsoft.com/office/powerpoint/2010/main" val="2949342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21A021-1FD4-375D-16AB-35D0FAA0D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CH" dirty="0"/>
          </a:p>
        </p:txBody>
      </p:sp>
      <p:sp>
        <p:nvSpPr>
          <p:cNvPr id="3" name="Text Placeholder 2">
            <a:extLst>
              <a:ext uri="{FF2B5EF4-FFF2-40B4-BE49-F238E27FC236}">
                <a16:creationId xmlns:a16="http://schemas.microsoft.com/office/drawing/2014/main" id="{E6F1FD3B-1F81-FC02-E744-6E381C240B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CH" dirty="0"/>
          </a:p>
        </p:txBody>
      </p:sp>
      <p:sp>
        <p:nvSpPr>
          <p:cNvPr id="4" name="Date Placeholder 3">
            <a:extLst>
              <a:ext uri="{FF2B5EF4-FFF2-40B4-BE49-F238E27FC236}">
                <a16:creationId xmlns:a16="http://schemas.microsoft.com/office/drawing/2014/main" id="{2516AAEB-1790-BD85-57FB-C5D6518F8C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defRPr>
            </a:lvl1pPr>
          </a:lstStyle>
          <a:p>
            <a:fld id="{C3451B09-21F1-2F45-9B85-061DA282C4CB}" type="datetimeFigureOut">
              <a:rPr lang="en-CH" smtClean="0"/>
              <a:pPr/>
              <a:t>14.01.2024</a:t>
            </a:fld>
            <a:endParaRPr lang="en-CH" dirty="0"/>
          </a:p>
        </p:txBody>
      </p:sp>
      <p:sp>
        <p:nvSpPr>
          <p:cNvPr id="5" name="Footer Placeholder 4">
            <a:extLst>
              <a:ext uri="{FF2B5EF4-FFF2-40B4-BE49-F238E27FC236}">
                <a16:creationId xmlns:a16="http://schemas.microsoft.com/office/drawing/2014/main" id="{C9F00AB7-6810-7DFC-164C-7522FB9B0F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Arial" panose="020B0604020202020204" pitchFamily="34" charset="0"/>
              </a:defRPr>
            </a:lvl1pPr>
          </a:lstStyle>
          <a:p>
            <a:endParaRPr lang="en-CH" dirty="0"/>
          </a:p>
        </p:txBody>
      </p:sp>
      <p:sp>
        <p:nvSpPr>
          <p:cNvPr id="6" name="Slide Number Placeholder 5">
            <a:extLst>
              <a:ext uri="{FF2B5EF4-FFF2-40B4-BE49-F238E27FC236}">
                <a16:creationId xmlns:a16="http://schemas.microsoft.com/office/drawing/2014/main" id="{842C2BF8-6BDF-B478-945D-5425A03EEF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Arial" panose="020B0604020202020204" pitchFamily="34" charset="0"/>
              </a:defRPr>
            </a:lvl1pPr>
          </a:lstStyle>
          <a:p>
            <a:fld id="{546F999C-A3BC-BE49-8898-59453E8C8182}" type="slidenum">
              <a:rPr lang="en-CH" smtClean="0"/>
              <a:pPr/>
              <a:t>‹#›</a:t>
            </a:fld>
            <a:endParaRPr lang="en-CH" dirty="0"/>
          </a:p>
        </p:txBody>
      </p:sp>
    </p:spTree>
    <p:extLst>
      <p:ext uri="{BB962C8B-B14F-4D97-AF65-F5344CB8AC3E}">
        <p14:creationId xmlns:p14="http://schemas.microsoft.com/office/powerpoint/2010/main" val="3016826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2" r:id="rId23"/>
    <p:sldLayoutId id="2147483673" r:id="rId24"/>
    <p:sldLayoutId id="2147483674" r:id="rId25"/>
  </p:sldLayoutIdLst>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Umberto.michelucci@toelt.ai"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hyperlink" Target="https://reader.elsevier.com/reader/sd/pii/0013794494E0047K?token=B73FF63F36643A71803D2F599CFA4F851C9D96038AA004DB63427A14A79AABDCBC29A4D166868CE94B0A153903338C9A"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www.actuaries.digital/2018/09/05/history-of-ai-winters/" TargetMode="External"/><Relationship Id="rId2" Type="http://schemas.openxmlformats.org/officeDocument/2006/relationships/image" Target="../media/image22.jpeg"/><Relationship Id="rId1" Type="http://schemas.openxmlformats.org/officeDocument/2006/relationships/slideLayout" Target="../slideLayouts/slideLayout13.xml"/><Relationship Id="rId4" Type="http://schemas.openxmlformats.org/officeDocument/2006/relationships/hyperlink" Target="https://www.jstor.org/stable/249711?seq=1#metadata_info_tab_content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searchgate.net/publication/324023933_Artificial_Intelligence_in_the_21st_Century/link/5e457bcc92851c7f7f379d08/download" TargetMode="External"/><Relationship Id="rId2" Type="http://schemas.openxmlformats.org/officeDocument/2006/relationships/hyperlink" Target="https://awards.acm.org/about/2018-turing" TargetMode="External"/><Relationship Id="rId1" Type="http://schemas.openxmlformats.org/officeDocument/2006/relationships/slideLayout" Target="../slideLayouts/slideLayout16.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hyperlink" Target="https://medium.com/@kuzuryu71/deep-learning-vs-machine-learning-7db5cfd75321" TargetMode="External"/><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hyperlink" Target="https://zbigatron.com/the-top-image-datasets/" TargetMode="External"/><Relationship Id="rId1" Type="http://schemas.openxmlformats.org/officeDocument/2006/relationships/slideLayout" Target="../slideLayouts/slideLayout1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upgrad.com/blog/top-deep-learning-frameworks/" TargetMode="External"/><Relationship Id="rId1" Type="http://schemas.openxmlformats.org/officeDocument/2006/relationships/slideLayout" Target="../slideLayouts/slideLayout2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hyperlink" Target="https://medium.com/rla-academy/dartmouth-workshop-the-birthplace-of-ai-34c533afe992"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economist.com/technology-quarterly/2020/06/11/the-cost-of-training-machines-is-becoming-a-problem" TargetMode="External"/><Relationship Id="rId2" Type="http://schemas.openxmlformats.org/officeDocument/2006/relationships/image" Target="../media/image39.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3.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hyperlink" Target="https://www.economist.com/technology-quarterly/2020/06/11/for-ai-data-are-harder-to-come-by-than-you-think" TargetMode="External"/><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hyperlink" Target="https://www.wired.com/story/ai-great-things-burn-planet/" TargetMode="External"/><Relationship Id="rId2" Type="http://schemas.openxmlformats.org/officeDocument/2006/relationships/image" Target="../media/image52.jpeg"/><Relationship Id="rId1" Type="http://schemas.openxmlformats.org/officeDocument/2006/relationships/slideLayout" Target="../slideLayouts/slideLayout25.xml"/><Relationship Id="rId4" Type="http://schemas.openxmlformats.org/officeDocument/2006/relationships/hyperlink" Target="https://www.wired.com/story/the-generative-ai-search-race-has-a-dirty-secret/"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hci.stanford.edu/~winograd/shrdlu/" TargetMode="External"/><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thenewstack.io/remembering-shakey-first-intelligent-robot/" TargetMode="External"/><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png"/><Relationship Id="rId7" Type="http://schemas.openxmlformats.org/officeDocument/2006/relationships/image" Target="../media/image12.e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C4B36-B68A-46B8-E45C-403240940E50}"/>
              </a:ext>
            </a:extLst>
          </p:cNvPr>
          <p:cNvSpPr>
            <a:spLocks noGrp="1"/>
          </p:cNvSpPr>
          <p:nvPr>
            <p:ph type="ctrTitle"/>
          </p:nvPr>
        </p:nvSpPr>
        <p:spPr/>
        <p:txBody>
          <a:bodyPr/>
          <a:lstStyle/>
          <a:p>
            <a:r>
              <a:rPr lang="en-CH" dirty="0"/>
              <a:t>Machine Learning</a:t>
            </a:r>
            <a:br>
              <a:rPr lang="en-CH" dirty="0"/>
            </a:br>
            <a:r>
              <a:rPr lang="en-CH" dirty="0"/>
              <a:t>A brief History</a:t>
            </a:r>
          </a:p>
        </p:txBody>
      </p:sp>
      <p:sp>
        <p:nvSpPr>
          <p:cNvPr id="3" name="Subtitle 2">
            <a:extLst>
              <a:ext uri="{FF2B5EF4-FFF2-40B4-BE49-F238E27FC236}">
                <a16:creationId xmlns:a16="http://schemas.microsoft.com/office/drawing/2014/main" id="{6085B761-FB1B-048B-AD39-84606CFE4894}"/>
              </a:ext>
            </a:extLst>
          </p:cNvPr>
          <p:cNvSpPr>
            <a:spLocks noGrp="1"/>
          </p:cNvSpPr>
          <p:nvPr>
            <p:ph type="subTitle" idx="1"/>
          </p:nvPr>
        </p:nvSpPr>
        <p:spPr/>
        <p:txBody>
          <a:bodyPr/>
          <a:lstStyle/>
          <a:p>
            <a:r>
              <a:rPr lang="en-CH" dirty="0"/>
              <a:t>Dr. Umberto Michelucci</a:t>
            </a:r>
          </a:p>
          <a:p>
            <a:r>
              <a:rPr lang="en-GB" dirty="0">
                <a:hlinkClick r:id="rId2"/>
              </a:rPr>
              <a:t>u</a:t>
            </a:r>
            <a:r>
              <a:rPr lang="en-CH" dirty="0">
                <a:hlinkClick r:id="rId2"/>
              </a:rPr>
              <a:t>mberto.michelucci@toelt.ai</a:t>
            </a:r>
            <a:r>
              <a:rPr lang="en-CH" dirty="0"/>
              <a:t> </a:t>
            </a:r>
          </a:p>
          <a:p>
            <a:r>
              <a:rPr lang="en-CH" dirty="0"/>
              <a:t>(with slides form Dr. Daly, HSLU)</a:t>
            </a:r>
          </a:p>
        </p:txBody>
      </p:sp>
    </p:spTree>
    <p:extLst>
      <p:ext uri="{BB962C8B-B14F-4D97-AF65-F5344CB8AC3E}">
        <p14:creationId xmlns:p14="http://schemas.microsoft.com/office/powerpoint/2010/main" val="2277238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7537E-1506-6A71-C815-35ADAD0A906C}"/>
              </a:ext>
            </a:extLst>
          </p:cNvPr>
          <p:cNvSpPr>
            <a:spLocks noGrp="1"/>
          </p:cNvSpPr>
          <p:nvPr>
            <p:ph type="title"/>
          </p:nvPr>
        </p:nvSpPr>
        <p:spPr/>
        <p:txBody>
          <a:bodyPr/>
          <a:lstStyle/>
          <a:p>
            <a:r>
              <a:rPr lang="en-GB" dirty="0"/>
              <a:t>T</a:t>
            </a:r>
            <a:r>
              <a:rPr lang="en-CH" dirty="0"/>
              <a:t>he XOR problem</a:t>
            </a:r>
          </a:p>
        </p:txBody>
      </p:sp>
      <p:pic>
        <p:nvPicPr>
          <p:cNvPr id="4" name="Picture 2" descr="Exclusive OR Gate">
            <a:extLst>
              <a:ext uri="{FF2B5EF4-FFF2-40B4-BE49-F238E27FC236}">
                <a16:creationId xmlns:a16="http://schemas.microsoft.com/office/drawing/2014/main" id="{CAB53926-4872-FCFC-1FE4-8425A57DA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5400" y="0"/>
            <a:ext cx="3276600" cy="24892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7A991D58-D2A2-D82D-ADE2-3C55E52DCE7F}"/>
              </a:ext>
            </a:extLst>
          </p:cNvPr>
          <p:cNvSpPr/>
          <p:nvPr/>
        </p:nvSpPr>
        <p:spPr>
          <a:xfrm>
            <a:off x="2022438" y="5109882"/>
            <a:ext cx="322730" cy="3227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Oval 5">
            <a:extLst>
              <a:ext uri="{FF2B5EF4-FFF2-40B4-BE49-F238E27FC236}">
                <a16:creationId xmlns:a16="http://schemas.microsoft.com/office/drawing/2014/main" id="{8F0779D2-1FD9-5C2D-F2DA-9C84365CC2D3}"/>
              </a:ext>
            </a:extLst>
          </p:cNvPr>
          <p:cNvSpPr/>
          <p:nvPr/>
        </p:nvSpPr>
        <p:spPr>
          <a:xfrm>
            <a:off x="4885766" y="5109882"/>
            <a:ext cx="322730" cy="3227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Oval 6">
            <a:extLst>
              <a:ext uri="{FF2B5EF4-FFF2-40B4-BE49-F238E27FC236}">
                <a16:creationId xmlns:a16="http://schemas.microsoft.com/office/drawing/2014/main" id="{748922E6-73EC-CAFA-4712-68FA03DA17E0}"/>
              </a:ext>
            </a:extLst>
          </p:cNvPr>
          <p:cNvSpPr/>
          <p:nvPr/>
        </p:nvSpPr>
        <p:spPr>
          <a:xfrm>
            <a:off x="2022438" y="2489200"/>
            <a:ext cx="322730" cy="3227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Oval 7">
            <a:extLst>
              <a:ext uri="{FF2B5EF4-FFF2-40B4-BE49-F238E27FC236}">
                <a16:creationId xmlns:a16="http://schemas.microsoft.com/office/drawing/2014/main" id="{B24BEB36-D4EE-335A-71AA-4062580F93CF}"/>
              </a:ext>
            </a:extLst>
          </p:cNvPr>
          <p:cNvSpPr/>
          <p:nvPr/>
        </p:nvSpPr>
        <p:spPr>
          <a:xfrm>
            <a:off x="4885766" y="2489200"/>
            <a:ext cx="322730" cy="3227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B9C1207-4B02-BBA2-51EE-EFA514E869A1}"/>
                  </a:ext>
                </a:extLst>
              </p:cNvPr>
              <p:cNvSpPr txBox="1"/>
              <p:nvPr/>
            </p:nvSpPr>
            <p:spPr>
              <a:xfrm>
                <a:off x="1758205" y="5462196"/>
                <a:ext cx="851195"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e-CH" sz="2800" b="0" i="1" smtClean="0">
                          <a:latin typeface="Cambria Math" panose="02040503050406030204" pitchFamily="18" charset="0"/>
                        </a:rPr>
                        <m:t>(0,0)</m:t>
                      </m:r>
                    </m:oMath>
                  </m:oMathPara>
                </a14:m>
                <a:endParaRPr lang="en-CH" sz="2800" dirty="0"/>
              </a:p>
            </p:txBody>
          </p:sp>
        </mc:Choice>
        <mc:Fallback>
          <p:sp>
            <p:nvSpPr>
              <p:cNvPr id="9" name="TextBox 8">
                <a:extLst>
                  <a:ext uri="{FF2B5EF4-FFF2-40B4-BE49-F238E27FC236}">
                    <a16:creationId xmlns:a16="http://schemas.microsoft.com/office/drawing/2014/main" id="{BB9C1207-4B02-BBA2-51EE-EFA514E869A1}"/>
                  </a:ext>
                </a:extLst>
              </p:cNvPr>
              <p:cNvSpPr txBox="1">
                <a:spLocks noRot="1" noChangeAspect="1" noMove="1" noResize="1" noEditPoints="1" noAdjustHandles="1" noChangeArrowheads="1" noChangeShapeType="1" noTextEdit="1"/>
              </p:cNvSpPr>
              <p:nvPr/>
            </p:nvSpPr>
            <p:spPr>
              <a:xfrm>
                <a:off x="1758205" y="5462196"/>
                <a:ext cx="851195" cy="430887"/>
              </a:xfrm>
              <a:prstGeom prst="rect">
                <a:avLst/>
              </a:prstGeom>
              <a:blipFill>
                <a:blip r:embed="rId3"/>
                <a:stretch>
                  <a:fillRect l="-14706" t="-2857" r="-14706" b="-31429"/>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2D90F0F-CA62-A211-3A7F-1F9D8EC99451}"/>
                  </a:ext>
                </a:extLst>
              </p:cNvPr>
              <p:cNvSpPr txBox="1"/>
              <p:nvPr/>
            </p:nvSpPr>
            <p:spPr>
              <a:xfrm>
                <a:off x="4621533" y="5462196"/>
                <a:ext cx="851195"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e-CH" sz="2800" b="0" i="1" smtClean="0">
                          <a:latin typeface="Cambria Math" panose="02040503050406030204" pitchFamily="18" charset="0"/>
                        </a:rPr>
                        <m:t>(1,0)</m:t>
                      </m:r>
                    </m:oMath>
                  </m:oMathPara>
                </a14:m>
                <a:endParaRPr lang="en-CH" sz="2800" dirty="0"/>
              </a:p>
            </p:txBody>
          </p:sp>
        </mc:Choice>
        <mc:Fallback>
          <p:sp>
            <p:nvSpPr>
              <p:cNvPr id="10" name="TextBox 9">
                <a:extLst>
                  <a:ext uri="{FF2B5EF4-FFF2-40B4-BE49-F238E27FC236}">
                    <a16:creationId xmlns:a16="http://schemas.microsoft.com/office/drawing/2014/main" id="{A2D90F0F-CA62-A211-3A7F-1F9D8EC99451}"/>
                  </a:ext>
                </a:extLst>
              </p:cNvPr>
              <p:cNvSpPr txBox="1">
                <a:spLocks noRot="1" noChangeAspect="1" noMove="1" noResize="1" noEditPoints="1" noAdjustHandles="1" noChangeArrowheads="1" noChangeShapeType="1" noTextEdit="1"/>
              </p:cNvSpPr>
              <p:nvPr/>
            </p:nvSpPr>
            <p:spPr>
              <a:xfrm>
                <a:off x="4621533" y="5462196"/>
                <a:ext cx="851195" cy="430887"/>
              </a:xfrm>
              <a:prstGeom prst="rect">
                <a:avLst/>
              </a:prstGeom>
              <a:blipFill>
                <a:blip r:embed="rId4"/>
                <a:stretch>
                  <a:fillRect l="-13043" t="-2857" r="-13043" b="-31429"/>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C565399-708E-863C-94D2-71097BE53071}"/>
                  </a:ext>
                </a:extLst>
              </p:cNvPr>
              <p:cNvSpPr txBox="1"/>
              <p:nvPr/>
            </p:nvSpPr>
            <p:spPr>
              <a:xfrm>
                <a:off x="1755291" y="2811930"/>
                <a:ext cx="851195"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e-CH" sz="2800" b="0" i="1" smtClean="0">
                          <a:latin typeface="Cambria Math" panose="02040503050406030204" pitchFamily="18" charset="0"/>
                        </a:rPr>
                        <m:t>(0,1)</m:t>
                      </m:r>
                    </m:oMath>
                  </m:oMathPara>
                </a14:m>
                <a:endParaRPr lang="en-CH" sz="2800" dirty="0"/>
              </a:p>
            </p:txBody>
          </p:sp>
        </mc:Choice>
        <mc:Fallback>
          <p:sp>
            <p:nvSpPr>
              <p:cNvPr id="11" name="TextBox 10">
                <a:extLst>
                  <a:ext uri="{FF2B5EF4-FFF2-40B4-BE49-F238E27FC236}">
                    <a16:creationId xmlns:a16="http://schemas.microsoft.com/office/drawing/2014/main" id="{4C565399-708E-863C-94D2-71097BE53071}"/>
                  </a:ext>
                </a:extLst>
              </p:cNvPr>
              <p:cNvSpPr txBox="1">
                <a:spLocks noRot="1" noChangeAspect="1" noMove="1" noResize="1" noEditPoints="1" noAdjustHandles="1" noChangeArrowheads="1" noChangeShapeType="1" noTextEdit="1"/>
              </p:cNvSpPr>
              <p:nvPr/>
            </p:nvSpPr>
            <p:spPr>
              <a:xfrm>
                <a:off x="1755291" y="2811930"/>
                <a:ext cx="851195" cy="430887"/>
              </a:xfrm>
              <a:prstGeom prst="rect">
                <a:avLst/>
              </a:prstGeom>
              <a:blipFill>
                <a:blip r:embed="rId5"/>
                <a:stretch>
                  <a:fillRect l="-14706" t="-2857" r="-14706" b="-31429"/>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9FC5C80-8005-D78F-DB0F-696562A12EF7}"/>
                  </a:ext>
                </a:extLst>
              </p:cNvPr>
              <p:cNvSpPr txBox="1"/>
              <p:nvPr/>
            </p:nvSpPr>
            <p:spPr>
              <a:xfrm>
                <a:off x="4621532" y="2830756"/>
                <a:ext cx="851195"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e-CH" sz="2800" b="0" i="1" smtClean="0">
                          <a:latin typeface="Cambria Math" panose="02040503050406030204" pitchFamily="18" charset="0"/>
                        </a:rPr>
                        <m:t>(1,1)</m:t>
                      </m:r>
                    </m:oMath>
                  </m:oMathPara>
                </a14:m>
                <a:endParaRPr lang="en-CH" sz="2800" dirty="0"/>
              </a:p>
            </p:txBody>
          </p:sp>
        </mc:Choice>
        <mc:Fallback>
          <p:sp>
            <p:nvSpPr>
              <p:cNvPr id="12" name="TextBox 11">
                <a:extLst>
                  <a:ext uri="{FF2B5EF4-FFF2-40B4-BE49-F238E27FC236}">
                    <a16:creationId xmlns:a16="http://schemas.microsoft.com/office/drawing/2014/main" id="{19FC5C80-8005-D78F-DB0F-696562A12EF7}"/>
                  </a:ext>
                </a:extLst>
              </p:cNvPr>
              <p:cNvSpPr txBox="1">
                <a:spLocks noRot="1" noChangeAspect="1" noMove="1" noResize="1" noEditPoints="1" noAdjustHandles="1" noChangeArrowheads="1" noChangeShapeType="1" noTextEdit="1"/>
              </p:cNvSpPr>
              <p:nvPr/>
            </p:nvSpPr>
            <p:spPr>
              <a:xfrm>
                <a:off x="4621532" y="2830756"/>
                <a:ext cx="851195" cy="430887"/>
              </a:xfrm>
              <a:prstGeom prst="rect">
                <a:avLst/>
              </a:prstGeom>
              <a:blipFill>
                <a:blip r:embed="rId6"/>
                <a:stretch>
                  <a:fillRect l="-13043" r="-13043" b="-34286"/>
                </a:stretch>
              </a:blipFill>
            </p:spPr>
            <p:txBody>
              <a:bodyPr/>
              <a:lstStyle/>
              <a:p>
                <a:r>
                  <a:rPr lang="en-CH">
                    <a:noFill/>
                  </a:rPr>
                  <a:t> </a:t>
                </a:r>
              </a:p>
            </p:txBody>
          </p:sp>
        </mc:Fallback>
      </mc:AlternateContent>
      <p:sp>
        <p:nvSpPr>
          <p:cNvPr id="13" name="TextBox 12">
            <a:extLst>
              <a:ext uri="{FF2B5EF4-FFF2-40B4-BE49-F238E27FC236}">
                <a16:creationId xmlns:a16="http://schemas.microsoft.com/office/drawing/2014/main" id="{DEC92AEF-E269-789C-F312-1F57A144EDF6}"/>
              </a:ext>
            </a:extLst>
          </p:cNvPr>
          <p:cNvSpPr txBox="1"/>
          <p:nvPr/>
        </p:nvSpPr>
        <p:spPr>
          <a:xfrm>
            <a:off x="2345168" y="5086581"/>
            <a:ext cx="920445" cy="369332"/>
          </a:xfrm>
          <a:prstGeom prst="rect">
            <a:avLst/>
          </a:prstGeom>
          <a:noFill/>
        </p:spPr>
        <p:txBody>
          <a:bodyPr wrap="none" rtlCol="0">
            <a:spAutoFit/>
          </a:bodyPr>
          <a:lstStyle/>
          <a:p>
            <a:r>
              <a:rPr lang="en-CH" dirty="0"/>
              <a:t>CLASS 0</a:t>
            </a:r>
          </a:p>
        </p:txBody>
      </p:sp>
      <p:sp>
        <p:nvSpPr>
          <p:cNvPr id="14" name="TextBox 13">
            <a:extLst>
              <a:ext uri="{FF2B5EF4-FFF2-40B4-BE49-F238E27FC236}">
                <a16:creationId xmlns:a16="http://schemas.microsoft.com/office/drawing/2014/main" id="{1742DBB1-03BF-E26D-D4FB-020AB1A2B197}"/>
              </a:ext>
            </a:extLst>
          </p:cNvPr>
          <p:cNvSpPr txBox="1"/>
          <p:nvPr/>
        </p:nvSpPr>
        <p:spPr>
          <a:xfrm>
            <a:off x="5236057" y="5109882"/>
            <a:ext cx="920445" cy="369332"/>
          </a:xfrm>
          <a:prstGeom prst="rect">
            <a:avLst/>
          </a:prstGeom>
          <a:noFill/>
        </p:spPr>
        <p:txBody>
          <a:bodyPr wrap="none" rtlCol="0">
            <a:spAutoFit/>
          </a:bodyPr>
          <a:lstStyle/>
          <a:p>
            <a:r>
              <a:rPr lang="en-CH" dirty="0"/>
              <a:t>CLASS 1</a:t>
            </a:r>
          </a:p>
        </p:txBody>
      </p:sp>
      <p:sp>
        <p:nvSpPr>
          <p:cNvPr id="15" name="TextBox 14">
            <a:extLst>
              <a:ext uri="{FF2B5EF4-FFF2-40B4-BE49-F238E27FC236}">
                <a16:creationId xmlns:a16="http://schemas.microsoft.com/office/drawing/2014/main" id="{B1A11DEE-4044-EC75-1D67-4E8B081E2036}"/>
              </a:ext>
            </a:extLst>
          </p:cNvPr>
          <p:cNvSpPr txBox="1"/>
          <p:nvPr/>
        </p:nvSpPr>
        <p:spPr>
          <a:xfrm>
            <a:off x="2413410" y="2489200"/>
            <a:ext cx="920445" cy="369332"/>
          </a:xfrm>
          <a:prstGeom prst="rect">
            <a:avLst/>
          </a:prstGeom>
          <a:noFill/>
        </p:spPr>
        <p:txBody>
          <a:bodyPr wrap="none" rtlCol="0">
            <a:spAutoFit/>
          </a:bodyPr>
          <a:lstStyle/>
          <a:p>
            <a:r>
              <a:rPr lang="en-CH" dirty="0"/>
              <a:t>CLASS 1</a:t>
            </a:r>
          </a:p>
        </p:txBody>
      </p:sp>
      <p:sp>
        <p:nvSpPr>
          <p:cNvPr id="16" name="TextBox 15">
            <a:extLst>
              <a:ext uri="{FF2B5EF4-FFF2-40B4-BE49-F238E27FC236}">
                <a16:creationId xmlns:a16="http://schemas.microsoft.com/office/drawing/2014/main" id="{208F906B-6BF6-0066-425B-C982DF73D2CA}"/>
              </a:ext>
            </a:extLst>
          </p:cNvPr>
          <p:cNvSpPr txBox="1"/>
          <p:nvPr/>
        </p:nvSpPr>
        <p:spPr>
          <a:xfrm>
            <a:off x="5256557" y="2493674"/>
            <a:ext cx="920445" cy="369332"/>
          </a:xfrm>
          <a:prstGeom prst="rect">
            <a:avLst/>
          </a:prstGeom>
          <a:noFill/>
        </p:spPr>
        <p:txBody>
          <a:bodyPr wrap="none" rtlCol="0">
            <a:spAutoFit/>
          </a:bodyPr>
          <a:lstStyle/>
          <a:p>
            <a:r>
              <a:rPr lang="en-CH" dirty="0"/>
              <a:t>CLASS 0</a:t>
            </a:r>
          </a:p>
        </p:txBody>
      </p:sp>
      <p:sp>
        <p:nvSpPr>
          <p:cNvPr id="17" name="TextBox 16">
            <a:extLst>
              <a:ext uri="{FF2B5EF4-FFF2-40B4-BE49-F238E27FC236}">
                <a16:creationId xmlns:a16="http://schemas.microsoft.com/office/drawing/2014/main" id="{7D75B875-5DC8-6A7F-0F4D-6FE24BC29316}"/>
              </a:ext>
            </a:extLst>
          </p:cNvPr>
          <p:cNvSpPr txBox="1"/>
          <p:nvPr/>
        </p:nvSpPr>
        <p:spPr>
          <a:xfrm>
            <a:off x="7484860" y="2944576"/>
            <a:ext cx="4066391" cy="3539430"/>
          </a:xfrm>
          <a:prstGeom prst="rect">
            <a:avLst/>
          </a:prstGeom>
          <a:noFill/>
        </p:spPr>
        <p:txBody>
          <a:bodyPr wrap="square" rtlCol="0">
            <a:spAutoFit/>
          </a:bodyPr>
          <a:lstStyle/>
          <a:p>
            <a:r>
              <a:rPr lang="en-CH" sz="3200" dirty="0">
                <a:latin typeface="Arial" panose="020B0604020202020204" pitchFamily="34" charset="0"/>
                <a:cs typeface="Arial" panose="020B0604020202020204" pitchFamily="34" charset="0"/>
              </a:rPr>
              <a:t>No line can separate the plane in such a way that the two points in class 0 are on one side of the line and the points in class 1 on the other.</a:t>
            </a:r>
          </a:p>
        </p:txBody>
      </p:sp>
      <p:cxnSp>
        <p:nvCxnSpPr>
          <p:cNvPr id="19" name="Straight Connector 18">
            <a:extLst>
              <a:ext uri="{FF2B5EF4-FFF2-40B4-BE49-F238E27FC236}">
                <a16:creationId xmlns:a16="http://schemas.microsoft.com/office/drawing/2014/main" id="{6375EC4F-2821-73ED-15B8-13782BDD218B}"/>
              </a:ext>
            </a:extLst>
          </p:cNvPr>
          <p:cNvCxnSpPr>
            <a:cxnSpLocks/>
          </p:cNvCxnSpPr>
          <p:nvPr/>
        </p:nvCxnSpPr>
        <p:spPr>
          <a:xfrm>
            <a:off x="838200" y="2489200"/>
            <a:ext cx="4020005" cy="39948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854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D90F37-09B0-E843-9F52-9A4588A7978A}"/>
              </a:ext>
            </a:extLst>
          </p:cNvPr>
          <p:cNvPicPr>
            <a:picLocks noChangeAspect="1"/>
          </p:cNvPicPr>
          <p:nvPr/>
        </p:nvPicPr>
        <p:blipFill>
          <a:blip r:embed="rId2"/>
          <a:stretch>
            <a:fillRect/>
          </a:stretch>
        </p:blipFill>
        <p:spPr>
          <a:xfrm>
            <a:off x="6288618" y="2082165"/>
            <a:ext cx="5088465" cy="3568209"/>
          </a:xfrm>
          <a:prstGeom prst="rect">
            <a:avLst/>
          </a:prstGeom>
        </p:spPr>
      </p:pic>
      <p:sp>
        <p:nvSpPr>
          <p:cNvPr id="2" name="Title 1">
            <a:extLst>
              <a:ext uri="{FF2B5EF4-FFF2-40B4-BE49-F238E27FC236}">
                <a16:creationId xmlns:a16="http://schemas.microsoft.com/office/drawing/2014/main" id="{129D9E85-6D5C-BC4E-829C-24B60AEF3B0D}"/>
              </a:ext>
            </a:extLst>
          </p:cNvPr>
          <p:cNvSpPr>
            <a:spLocks noGrp="1"/>
          </p:cNvSpPr>
          <p:nvPr>
            <p:ph type="title"/>
          </p:nvPr>
        </p:nvSpPr>
        <p:spPr/>
        <p:txBody>
          <a:bodyPr/>
          <a:lstStyle/>
          <a:p>
            <a:r>
              <a:rPr lang="en-US" dirty="0"/>
              <a:t>The Second Wave: Expert Systems</a:t>
            </a:r>
          </a:p>
        </p:txBody>
      </p:sp>
      <p:graphicFrame>
        <p:nvGraphicFramePr>
          <p:cNvPr id="3" name="Table 12">
            <a:extLst>
              <a:ext uri="{FF2B5EF4-FFF2-40B4-BE49-F238E27FC236}">
                <a16:creationId xmlns:a16="http://schemas.microsoft.com/office/drawing/2014/main" id="{2BBFBB7F-E092-164D-9E5B-0BE60F5E3929}"/>
              </a:ext>
            </a:extLst>
          </p:cNvPr>
          <p:cNvGraphicFramePr>
            <a:graphicFrameLocks noGrp="1"/>
          </p:cNvGraphicFramePr>
          <p:nvPr/>
        </p:nvGraphicFramePr>
        <p:xfrm>
          <a:off x="814917" y="1509185"/>
          <a:ext cx="5088467" cy="4512106"/>
        </p:xfrm>
        <a:graphic>
          <a:graphicData uri="http://schemas.openxmlformats.org/drawingml/2006/table">
            <a:tbl>
              <a:tblPr firstRow="1" bandRow="1">
                <a:tableStyleId>{5C22544A-7EE6-4342-B048-85BDC9FD1C3A}</a:tableStyleId>
              </a:tblPr>
              <a:tblGrid>
                <a:gridCol w="1153376">
                  <a:extLst>
                    <a:ext uri="{9D8B030D-6E8A-4147-A177-3AD203B41FA5}">
                      <a16:colId xmlns:a16="http://schemas.microsoft.com/office/drawing/2014/main" val="515353133"/>
                    </a:ext>
                  </a:extLst>
                </a:gridCol>
                <a:gridCol w="3935091">
                  <a:extLst>
                    <a:ext uri="{9D8B030D-6E8A-4147-A177-3AD203B41FA5}">
                      <a16:colId xmlns:a16="http://schemas.microsoft.com/office/drawing/2014/main" val="236451077"/>
                    </a:ext>
                  </a:extLst>
                </a:gridCol>
              </a:tblGrid>
              <a:tr h="1370767">
                <a:tc>
                  <a:txBody>
                    <a:bodyPr/>
                    <a:lstStyle/>
                    <a:p>
                      <a:r>
                        <a:rPr lang="en-GB" sz="1900" dirty="0">
                          <a:solidFill>
                            <a:schemeClr val="tx1"/>
                          </a:solidFill>
                        </a:rPr>
                        <a:t>1970’s</a:t>
                      </a:r>
                    </a:p>
                  </a:txBody>
                  <a:tcPr marL="121920" marR="121920" marT="60960" marB="60960">
                    <a:solidFill>
                      <a:schemeClr val="bg1"/>
                    </a:solidFill>
                  </a:tcPr>
                </a:tc>
                <a:tc>
                  <a:txBody>
                    <a:bodyPr/>
                    <a:lstStyle/>
                    <a:p>
                      <a:r>
                        <a:rPr lang="en-GB" sz="1900" b="0" dirty="0">
                          <a:solidFill>
                            <a:schemeClr val="tx1"/>
                          </a:solidFill>
                        </a:rPr>
                        <a:t>Research on </a:t>
                      </a:r>
                      <a:r>
                        <a:rPr lang="en-GB" sz="1900" b="1" dirty="0">
                          <a:solidFill>
                            <a:srgbClr val="449DC2"/>
                          </a:solidFill>
                        </a:rPr>
                        <a:t>Expert Systems</a:t>
                      </a:r>
                      <a:r>
                        <a:rPr lang="en-GB" sz="1900" b="0" dirty="0">
                          <a:solidFill>
                            <a:srgbClr val="449DC2"/>
                          </a:solidFill>
                        </a:rPr>
                        <a:t> </a:t>
                      </a:r>
                      <a:r>
                        <a:rPr lang="en-GB" sz="1900" b="0" dirty="0">
                          <a:solidFill>
                            <a:schemeClr val="tx1"/>
                          </a:solidFill>
                        </a:rPr>
                        <a:t>which augments reasoning with </a:t>
                      </a:r>
                      <a:r>
                        <a:rPr lang="en-GB" sz="1900" b="1" dirty="0">
                          <a:solidFill>
                            <a:schemeClr val="tx1"/>
                          </a:solidFill>
                        </a:rPr>
                        <a:t>Knowledge</a:t>
                      </a:r>
                      <a:endParaRPr lang="en-GB" sz="1900" b="0" dirty="0">
                        <a:solidFill>
                          <a:schemeClr val="tx1"/>
                        </a:solidFill>
                      </a:endParaRPr>
                    </a:p>
                  </a:txBody>
                  <a:tcPr marL="121920" marR="121920" marT="60960" marB="60960">
                    <a:solidFill>
                      <a:schemeClr val="bg1"/>
                    </a:solidFill>
                  </a:tcPr>
                </a:tc>
                <a:extLst>
                  <a:ext uri="{0D108BD9-81ED-4DB2-BD59-A6C34878D82A}">
                    <a16:rowId xmlns:a16="http://schemas.microsoft.com/office/drawing/2014/main" val="3624930848"/>
                  </a:ext>
                </a:extLst>
              </a:tr>
              <a:tr h="1770572">
                <a:tc>
                  <a:txBody>
                    <a:bodyPr/>
                    <a:lstStyle/>
                    <a:p>
                      <a:r>
                        <a:rPr lang="en-GB" sz="1900" b="1" dirty="0">
                          <a:solidFill>
                            <a:schemeClr val="tx1"/>
                          </a:solidFill>
                        </a:rPr>
                        <a:t>1980’s</a:t>
                      </a:r>
                    </a:p>
                  </a:txBody>
                  <a:tcPr marL="121920" marR="121920" marT="60960" marB="60960">
                    <a:solidFill>
                      <a:schemeClr val="bg1"/>
                    </a:solidFill>
                  </a:tcPr>
                </a:tc>
                <a:tc>
                  <a:txBody>
                    <a:bodyPr/>
                    <a:lstStyle/>
                    <a:p>
                      <a:r>
                        <a:rPr lang="en-GB" sz="1900" b="0" dirty="0">
                          <a:solidFill>
                            <a:schemeClr val="tx1"/>
                          </a:solidFill>
                        </a:rPr>
                        <a:t>Large-scale deployment: Two thirds of Fortune 500 companies used the technology in daily business.</a:t>
                      </a:r>
                    </a:p>
                  </a:txBody>
                  <a:tcPr marL="121920" marR="121920" marT="60960" marB="60960">
                    <a:solidFill>
                      <a:schemeClr val="bg1"/>
                    </a:solidFill>
                  </a:tcPr>
                </a:tc>
                <a:extLst>
                  <a:ext uri="{0D108BD9-81ED-4DB2-BD59-A6C34878D82A}">
                    <a16:rowId xmlns:a16="http://schemas.microsoft.com/office/drawing/2014/main" val="2173090672"/>
                  </a:ext>
                </a:extLst>
              </a:tr>
              <a:tr h="1370767">
                <a:tc>
                  <a:txBody>
                    <a:bodyPr/>
                    <a:lstStyle/>
                    <a:p>
                      <a:r>
                        <a:rPr lang="en-GB" sz="1900" b="1" dirty="0">
                          <a:solidFill>
                            <a:schemeClr val="tx1"/>
                          </a:solidFill>
                        </a:rPr>
                        <a:t>1985</a:t>
                      </a:r>
                    </a:p>
                  </a:txBody>
                  <a:tcPr marL="121920" marR="121920" marT="60960" marB="60960">
                    <a:solidFill>
                      <a:schemeClr val="bg1"/>
                    </a:solidFill>
                  </a:tcPr>
                </a:tc>
                <a:tc>
                  <a:txBody>
                    <a:bodyPr/>
                    <a:lstStyle/>
                    <a:p>
                      <a:r>
                        <a:rPr lang="en-GB" sz="1900" dirty="0"/>
                        <a:t>Over $1B Spent on AI research &amp; development by more than 150 companies</a:t>
                      </a:r>
                      <a:endParaRPr lang="en-GB" sz="1900" b="0" dirty="0">
                        <a:solidFill>
                          <a:schemeClr val="tx1"/>
                        </a:solidFill>
                      </a:endParaRPr>
                    </a:p>
                  </a:txBody>
                  <a:tcPr marL="121920" marR="121920" marT="60960" marB="60960">
                    <a:solidFill>
                      <a:schemeClr val="bg1"/>
                    </a:solidFill>
                  </a:tcPr>
                </a:tc>
                <a:extLst>
                  <a:ext uri="{0D108BD9-81ED-4DB2-BD59-A6C34878D82A}">
                    <a16:rowId xmlns:a16="http://schemas.microsoft.com/office/drawing/2014/main" val="179884616"/>
                  </a:ext>
                </a:extLst>
              </a:tr>
            </a:tbl>
          </a:graphicData>
        </a:graphic>
      </p:graphicFrame>
      <p:sp>
        <p:nvSpPr>
          <p:cNvPr id="4" name="Rectangle 3">
            <a:extLst>
              <a:ext uri="{FF2B5EF4-FFF2-40B4-BE49-F238E27FC236}">
                <a16:creationId xmlns:a16="http://schemas.microsoft.com/office/drawing/2014/main" id="{30FBA450-66FF-8448-A5E2-DA9A8B5C9AD7}"/>
              </a:ext>
            </a:extLst>
          </p:cNvPr>
          <p:cNvSpPr/>
          <p:nvPr/>
        </p:nvSpPr>
        <p:spPr>
          <a:xfrm>
            <a:off x="6288618" y="1509184"/>
            <a:ext cx="4872484" cy="379656"/>
          </a:xfrm>
          <a:prstGeom prst="rect">
            <a:avLst/>
          </a:prstGeom>
        </p:spPr>
        <p:txBody>
          <a:bodyPr wrap="square">
            <a:spAutoFit/>
          </a:bodyPr>
          <a:lstStyle/>
          <a:p>
            <a:r>
              <a:rPr lang="en-GB" sz="1867" b="1" dirty="0"/>
              <a:t>Expert Systems: Success Criteria</a:t>
            </a:r>
          </a:p>
        </p:txBody>
      </p:sp>
      <p:sp>
        <p:nvSpPr>
          <p:cNvPr id="5" name="Rectangle 4">
            <a:extLst>
              <a:ext uri="{FF2B5EF4-FFF2-40B4-BE49-F238E27FC236}">
                <a16:creationId xmlns:a16="http://schemas.microsoft.com/office/drawing/2014/main" id="{26E674C6-3562-7D4B-9D1E-42CFA984B2AF}"/>
              </a:ext>
            </a:extLst>
          </p:cNvPr>
          <p:cNvSpPr/>
          <p:nvPr/>
        </p:nvSpPr>
        <p:spPr>
          <a:xfrm>
            <a:off x="814918" y="6309784"/>
            <a:ext cx="4041491" cy="215444"/>
          </a:xfrm>
          <a:prstGeom prst="rect">
            <a:avLst/>
          </a:prstGeom>
          <a:solidFill>
            <a:schemeClr val="bg1"/>
          </a:solidFill>
        </p:spPr>
        <p:txBody>
          <a:bodyPr wrap="none">
            <a:spAutoFit/>
          </a:bodyPr>
          <a:lstStyle/>
          <a:p>
            <a:r>
              <a:rPr lang="en-GB" sz="800" dirty="0">
                <a:hlinkClick r:id="rId3"/>
              </a:rPr>
              <a:t>“Expert Systems: A Short Introduction”, Jay Liebowitz, 1995, Engineering Fracture Mechanics</a:t>
            </a:r>
            <a:endParaRPr lang="en-GB" sz="800" dirty="0"/>
          </a:p>
        </p:txBody>
      </p:sp>
      <p:cxnSp>
        <p:nvCxnSpPr>
          <p:cNvPr id="6" name="Straight Connector 5">
            <a:extLst>
              <a:ext uri="{FF2B5EF4-FFF2-40B4-BE49-F238E27FC236}">
                <a16:creationId xmlns:a16="http://schemas.microsoft.com/office/drawing/2014/main" id="{DF5DFA84-0634-3A44-8A90-935A17C6170E}"/>
              </a:ext>
            </a:extLst>
          </p:cNvPr>
          <p:cNvCxnSpPr>
            <a:cxnSpLocks/>
          </p:cNvCxnSpPr>
          <p:nvPr/>
        </p:nvCxnSpPr>
        <p:spPr>
          <a:xfrm>
            <a:off x="6384032" y="2276872"/>
            <a:ext cx="1920213" cy="0"/>
          </a:xfrm>
          <a:prstGeom prst="line">
            <a:avLst/>
          </a:prstGeom>
          <a:ln w="12700">
            <a:solidFill>
              <a:srgbClr val="449DC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D29DEE8-33E3-CF49-AF13-C9759762DE69}"/>
              </a:ext>
            </a:extLst>
          </p:cNvPr>
          <p:cNvCxnSpPr>
            <a:cxnSpLocks/>
          </p:cNvCxnSpPr>
          <p:nvPr/>
        </p:nvCxnSpPr>
        <p:spPr>
          <a:xfrm>
            <a:off x="6384032" y="3621021"/>
            <a:ext cx="1920213" cy="0"/>
          </a:xfrm>
          <a:prstGeom prst="line">
            <a:avLst/>
          </a:prstGeom>
          <a:ln w="12700">
            <a:solidFill>
              <a:srgbClr val="449DC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0BF109D-1E95-8046-A5D2-8E26C9FA2497}"/>
              </a:ext>
            </a:extLst>
          </p:cNvPr>
          <p:cNvCxnSpPr>
            <a:cxnSpLocks/>
          </p:cNvCxnSpPr>
          <p:nvPr/>
        </p:nvCxnSpPr>
        <p:spPr>
          <a:xfrm>
            <a:off x="6384032" y="4677139"/>
            <a:ext cx="1920213" cy="0"/>
          </a:xfrm>
          <a:prstGeom prst="line">
            <a:avLst/>
          </a:prstGeom>
          <a:ln w="12700">
            <a:solidFill>
              <a:srgbClr val="449D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061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7C8A-6DB7-3B4D-8B0F-C11AF88D5360}"/>
              </a:ext>
            </a:extLst>
          </p:cNvPr>
          <p:cNvSpPr>
            <a:spLocks noGrp="1"/>
          </p:cNvSpPr>
          <p:nvPr>
            <p:ph type="title"/>
          </p:nvPr>
        </p:nvSpPr>
        <p:spPr/>
        <p:txBody>
          <a:bodyPr/>
          <a:lstStyle/>
          <a:p>
            <a:r>
              <a:rPr lang="en-US" dirty="0"/>
              <a:t>The Second AI Winter</a:t>
            </a:r>
          </a:p>
        </p:txBody>
      </p:sp>
      <p:pic>
        <p:nvPicPr>
          <p:cNvPr id="9" name="Picture 8">
            <a:extLst>
              <a:ext uri="{FF2B5EF4-FFF2-40B4-BE49-F238E27FC236}">
                <a16:creationId xmlns:a16="http://schemas.microsoft.com/office/drawing/2014/main" id="{8CDE52AD-BF5B-A64D-AE73-ACBE182ABB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12" t="17057" r="37441"/>
          <a:stretch/>
        </p:blipFill>
        <p:spPr bwMode="auto">
          <a:xfrm>
            <a:off x="6480042" y="1913835"/>
            <a:ext cx="4907257" cy="391543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B122594-3333-5048-8C2C-B50C2428D7D5}"/>
              </a:ext>
            </a:extLst>
          </p:cNvPr>
          <p:cNvSpPr/>
          <p:nvPr/>
        </p:nvSpPr>
        <p:spPr>
          <a:xfrm>
            <a:off x="814918" y="6309785"/>
            <a:ext cx="4153273" cy="461665"/>
          </a:xfrm>
          <a:prstGeom prst="rect">
            <a:avLst/>
          </a:prstGeom>
          <a:solidFill>
            <a:schemeClr val="bg1"/>
          </a:solidFill>
        </p:spPr>
        <p:txBody>
          <a:bodyPr wrap="square">
            <a:spAutoFit/>
          </a:bodyPr>
          <a:lstStyle/>
          <a:p>
            <a:r>
              <a:rPr lang="en-GB" sz="800" dirty="0">
                <a:hlinkClick r:id="rId3"/>
              </a:rPr>
              <a:t>https://www.actuaries.digital/2018/09/05/history-of-ai-winters/</a:t>
            </a:r>
            <a:endParaRPr lang="en-GB" sz="800" dirty="0"/>
          </a:p>
          <a:p>
            <a:r>
              <a:rPr lang="en-GB" sz="800" dirty="0">
                <a:hlinkClick r:id="rId4"/>
              </a:rPr>
              <a:t>“Early Expert </a:t>
            </a:r>
            <a:r>
              <a:rPr lang="en-GB" sz="800" dirty="0" err="1">
                <a:hlinkClick r:id="rId4"/>
              </a:rPr>
              <a:t>Sytems</a:t>
            </a:r>
            <a:r>
              <a:rPr lang="en-GB" sz="800" dirty="0">
                <a:hlinkClick r:id="rId4"/>
              </a:rPr>
              <a:t>, Where are they Now?” T.G. Gill, MIS Quarterly, 1995</a:t>
            </a:r>
            <a:endParaRPr lang="en-GB" sz="800" dirty="0"/>
          </a:p>
          <a:p>
            <a:endParaRPr lang="en-GB" sz="800" dirty="0"/>
          </a:p>
        </p:txBody>
      </p:sp>
      <p:sp>
        <p:nvSpPr>
          <p:cNvPr id="11" name="Rectangle 10">
            <a:extLst>
              <a:ext uri="{FF2B5EF4-FFF2-40B4-BE49-F238E27FC236}">
                <a16:creationId xmlns:a16="http://schemas.microsoft.com/office/drawing/2014/main" id="{2B6D7AB2-341D-E14C-8498-0081EB412571}"/>
              </a:ext>
            </a:extLst>
          </p:cNvPr>
          <p:cNvSpPr/>
          <p:nvPr/>
        </p:nvSpPr>
        <p:spPr>
          <a:xfrm>
            <a:off x="1007533" y="4869160"/>
            <a:ext cx="4895851" cy="864096"/>
          </a:xfrm>
          <a:prstGeom prst="rect">
            <a:avLst/>
          </a:prstGeom>
          <a:solidFill>
            <a:srgbClr val="DBEEF3"/>
          </a:solidFill>
        </p:spPr>
        <p:txBody>
          <a:bodyPr wrap="square" lIns="240000" tIns="62400" rIns="240000" rtlCol="0" anchor="ctr" anchorCtr="0">
            <a:noAutofit/>
          </a:bodyPr>
          <a:lstStyle/>
          <a:p>
            <a:pPr algn="ctr"/>
            <a:r>
              <a:rPr lang="en-GB" sz="1333" b="1" i="1" dirty="0">
                <a:solidFill>
                  <a:srgbClr val="449DC2"/>
                </a:solidFill>
              </a:rPr>
              <a:t>Steven Pinker </a:t>
            </a:r>
            <a:r>
              <a:rPr lang="en-GB" sz="1333" i="1" dirty="0"/>
              <a:t>“The main lesson of the first 35 years of AI research is that the hard problems are easy and the easy problems are hard”</a:t>
            </a:r>
          </a:p>
        </p:txBody>
      </p:sp>
      <p:sp>
        <p:nvSpPr>
          <p:cNvPr id="12" name="Rectangle 11">
            <a:extLst>
              <a:ext uri="{FF2B5EF4-FFF2-40B4-BE49-F238E27FC236}">
                <a16:creationId xmlns:a16="http://schemas.microsoft.com/office/drawing/2014/main" id="{1062DC38-1896-5149-BF2D-0AFADD56EC64}"/>
              </a:ext>
            </a:extLst>
          </p:cNvPr>
          <p:cNvSpPr/>
          <p:nvPr/>
        </p:nvSpPr>
        <p:spPr>
          <a:xfrm>
            <a:off x="8112225" y="1503465"/>
            <a:ext cx="1418915" cy="379656"/>
          </a:xfrm>
          <a:prstGeom prst="rect">
            <a:avLst/>
          </a:prstGeom>
        </p:spPr>
        <p:txBody>
          <a:bodyPr wrap="none">
            <a:spAutoFit/>
          </a:bodyPr>
          <a:lstStyle/>
          <a:p>
            <a:r>
              <a:rPr lang="en-GB" sz="1867" b="1" dirty="0"/>
              <a:t>“AI Winters”</a:t>
            </a:r>
          </a:p>
        </p:txBody>
      </p:sp>
      <p:cxnSp>
        <p:nvCxnSpPr>
          <p:cNvPr id="13" name="Straight Arrow Connector 12">
            <a:extLst>
              <a:ext uri="{FF2B5EF4-FFF2-40B4-BE49-F238E27FC236}">
                <a16:creationId xmlns:a16="http://schemas.microsoft.com/office/drawing/2014/main" id="{F4220F33-CAC6-C344-9304-93A142D4C95A}"/>
              </a:ext>
            </a:extLst>
          </p:cNvPr>
          <p:cNvCxnSpPr>
            <a:cxnSpLocks/>
          </p:cNvCxnSpPr>
          <p:nvPr/>
        </p:nvCxnSpPr>
        <p:spPr>
          <a:xfrm>
            <a:off x="9552384" y="1999624"/>
            <a:ext cx="0" cy="1312923"/>
          </a:xfrm>
          <a:prstGeom prst="straightConnector1">
            <a:avLst/>
          </a:prstGeom>
          <a:ln>
            <a:solidFill>
              <a:srgbClr val="449DC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73E006-702E-AD47-9E96-9BD0E0B17FA2}"/>
              </a:ext>
            </a:extLst>
          </p:cNvPr>
          <p:cNvCxnSpPr>
            <a:cxnSpLocks/>
          </p:cNvCxnSpPr>
          <p:nvPr/>
        </p:nvCxnSpPr>
        <p:spPr>
          <a:xfrm>
            <a:off x="8592277" y="1999624"/>
            <a:ext cx="0" cy="1525387"/>
          </a:xfrm>
          <a:prstGeom prst="straightConnector1">
            <a:avLst/>
          </a:prstGeom>
          <a:ln>
            <a:solidFill>
              <a:srgbClr val="449DC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12">
            <a:extLst>
              <a:ext uri="{FF2B5EF4-FFF2-40B4-BE49-F238E27FC236}">
                <a16:creationId xmlns:a16="http://schemas.microsoft.com/office/drawing/2014/main" id="{B97748FE-7D74-8944-887D-3EB9B21E9F8F}"/>
              </a:ext>
            </a:extLst>
          </p:cNvPr>
          <p:cNvGraphicFramePr>
            <a:graphicFrameLocks noGrp="1"/>
          </p:cNvGraphicFramePr>
          <p:nvPr/>
        </p:nvGraphicFramePr>
        <p:xfrm>
          <a:off x="842449" y="2018666"/>
          <a:ext cx="5088467" cy="2562463"/>
        </p:xfrm>
        <a:graphic>
          <a:graphicData uri="http://schemas.openxmlformats.org/drawingml/2006/table">
            <a:tbl>
              <a:tblPr firstRow="1" bandRow="1">
                <a:tableStyleId>{5C22544A-7EE6-4342-B048-85BDC9FD1C3A}</a:tableStyleId>
              </a:tblPr>
              <a:tblGrid>
                <a:gridCol w="1221103">
                  <a:extLst>
                    <a:ext uri="{9D8B030D-6E8A-4147-A177-3AD203B41FA5}">
                      <a16:colId xmlns:a16="http://schemas.microsoft.com/office/drawing/2014/main" val="515353133"/>
                    </a:ext>
                  </a:extLst>
                </a:gridCol>
                <a:gridCol w="3867364">
                  <a:extLst>
                    <a:ext uri="{9D8B030D-6E8A-4147-A177-3AD203B41FA5}">
                      <a16:colId xmlns:a16="http://schemas.microsoft.com/office/drawing/2014/main" val="236451077"/>
                    </a:ext>
                  </a:extLst>
                </a:gridCol>
              </a:tblGrid>
              <a:tr h="1060329">
                <a:tc>
                  <a:txBody>
                    <a:bodyPr/>
                    <a:lstStyle/>
                    <a:p>
                      <a:r>
                        <a:rPr lang="en-GB" sz="1900" dirty="0">
                          <a:solidFill>
                            <a:schemeClr val="tx1"/>
                          </a:solidFill>
                        </a:rPr>
                        <a:t>1987</a:t>
                      </a:r>
                    </a:p>
                  </a:txBody>
                  <a:tcPr marL="121920" marR="121920" marT="60960" marB="60960">
                    <a:solidFill>
                      <a:schemeClr val="bg1"/>
                    </a:solidFill>
                  </a:tcPr>
                </a:tc>
                <a:tc>
                  <a:txBody>
                    <a:bodyPr/>
                    <a:lstStyle/>
                    <a:p>
                      <a:r>
                        <a:rPr lang="en-GB" sz="1900" b="0" dirty="0">
                          <a:solidFill>
                            <a:schemeClr val="tx1"/>
                          </a:solidFill>
                        </a:rPr>
                        <a:t>Collapse of market for specialized AI hardware (LISP Machines)</a:t>
                      </a:r>
                    </a:p>
                  </a:txBody>
                  <a:tcPr marL="121920" marR="121920" marT="60960" marB="60960">
                    <a:solidFill>
                      <a:schemeClr val="bg1"/>
                    </a:solidFill>
                  </a:tcPr>
                </a:tc>
                <a:extLst>
                  <a:ext uri="{0D108BD9-81ED-4DB2-BD59-A6C34878D82A}">
                    <a16:rowId xmlns:a16="http://schemas.microsoft.com/office/drawing/2014/main" val="3078883624"/>
                  </a:ext>
                </a:extLst>
              </a:tr>
              <a:tr h="751067">
                <a:tc>
                  <a:txBody>
                    <a:bodyPr/>
                    <a:lstStyle/>
                    <a:p>
                      <a:r>
                        <a:rPr lang="en-GB" sz="1900" b="1" dirty="0">
                          <a:solidFill>
                            <a:schemeClr val="tx1"/>
                          </a:solidFill>
                        </a:rPr>
                        <a:t>87-89</a:t>
                      </a:r>
                    </a:p>
                  </a:txBody>
                  <a:tcPr marL="121920" marR="121920" marT="60960" marB="60960">
                    <a:solidFill>
                      <a:schemeClr val="bg1"/>
                    </a:solidFill>
                  </a:tcPr>
                </a:tc>
                <a:tc>
                  <a:txBody>
                    <a:bodyPr/>
                    <a:lstStyle/>
                    <a:p>
                      <a:r>
                        <a:rPr lang="en-GB" sz="1900" b="0" dirty="0">
                          <a:solidFill>
                            <a:schemeClr val="tx1"/>
                          </a:solidFill>
                        </a:rPr>
                        <a:t>DARPA Funding Slashed by one third</a:t>
                      </a:r>
                    </a:p>
                  </a:txBody>
                  <a:tcPr marL="121920" marR="121920" marT="60960" marB="60960">
                    <a:solidFill>
                      <a:schemeClr val="bg1"/>
                    </a:solidFill>
                  </a:tcPr>
                </a:tc>
                <a:extLst>
                  <a:ext uri="{0D108BD9-81ED-4DB2-BD59-A6C34878D82A}">
                    <a16:rowId xmlns:a16="http://schemas.microsoft.com/office/drawing/2014/main" val="3624930848"/>
                  </a:ext>
                </a:extLst>
              </a:tr>
              <a:tr h="751067">
                <a:tc>
                  <a:txBody>
                    <a:bodyPr/>
                    <a:lstStyle/>
                    <a:p>
                      <a:r>
                        <a:rPr lang="en-GB" sz="1900" b="1" dirty="0">
                          <a:solidFill>
                            <a:schemeClr val="tx1"/>
                          </a:solidFill>
                        </a:rPr>
                        <a:t>89-92</a:t>
                      </a:r>
                    </a:p>
                  </a:txBody>
                  <a:tcPr marL="121920" marR="121920" marT="60960" marB="60960">
                    <a:solidFill>
                      <a:schemeClr val="bg1"/>
                    </a:solidFill>
                  </a:tcPr>
                </a:tc>
                <a:tc>
                  <a:txBody>
                    <a:bodyPr/>
                    <a:lstStyle/>
                    <a:p>
                      <a:r>
                        <a:rPr lang="en-GB" sz="1900" b="0" dirty="0">
                          <a:solidFill>
                            <a:schemeClr val="tx1"/>
                          </a:solidFill>
                        </a:rPr>
                        <a:t>Most deployed systems fall into disuse</a:t>
                      </a:r>
                    </a:p>
                  </a:txBody>
                  <a:tcPr marL="121920" marR="121920" marT="60960" marB="60960">
                    <a:solidFill>
                      <a:schemeClr val="bg1"/>
                    </a:solidFill>
                  </a:tcPr>
                </a:tc>
                <a:extLst>
                  <a:ext uri="{0D108BD9-81ED-4DB2-BD59-A6C34878D82A}">
                    <a16:rowId xmlns:a16="http://schemas.microsoft.com/office/drawing/2014/main" val="2173090672"/>
                  </a:ext>
                </a:extLst>
              </a:tr>
            </a:tbl>
          </a:graphicData>
        </a:graphic>
      </p:graphicFrame>
    </p:spTree>
    <p:extLst>
      <p:ext uri="{BB962C8B-B14F-4D97-AF65-F5344CB8AC3E}">
        <p14:creationId xmlns:p14="http://schemas.microsoft.com/office/powerpoint/2010/main" val="1744662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BBB2E-82F2-A740-B5F3-90FFC037C83E}"/>
              </a:ext>
            </a:extLst>
          </p:cNvPr>
          <p:cNvSpPr>
            <a:spLocks noGrp="1"/>
          </p:cNvSpPr>
          <p:nvPr>
            <p:ph type="title"/>
          </p:nvPr>
        </p:nvSpPr>
        <p:spPr/>
        <p:txBody>
          <a:bodyPr/>
          <a:lstStyle/>
          <a:p>
            <a:r>
              <a:rPr lang="en-US" dirty="0"/>
              <a:t>Networks that Learn</a:t>
            </a:r>
          </a:p>
        </p:txBody>
      </p:sp>
      <p:graphicFrame>
        <p:nvGraphicFramePr>
          <p:cNvPr id="3" name="Table 12">
            <a:extLst>
              <a:ext uri="{FF2B5EF4-FFF2-40B4-BE49-F238E27FC236}">
                <a16:creationId xmlns:a16="http://schemas.microsoft.com/office/drawing/2014/main" id="{33B9FEE7-021A-444F-B9A6-9EE2B352FB66}"/>
              </a:ext>
            </a:extLst>
          </p:cNvPr>
          <p:cNvGraphicFramePr>
            <a:graphicFrameLocks noGrp="1"/>
          </p:cNvGraphicFramePr>
          <p:nvPr/>
        </p:nvGraphicFramePr>
        <p:xfrm>
          <a:off x="814917" y="1498320"/>
          <a:ext cx="5473700" cy="3962400"/>
        </p:xfrm>
        <a:graphic>
          <a:graphicData uri="http://schemas.openxmlformats.org/drawingml/2006/table">
            <a:tbl>
              <a:tblPr firstRow="1" bandRow="1">
                <a:tableStyleId>{5C22544A-7EE6-4342-B048-85BDC9FD1C3A}</a:tableStyleId>
              </a:tblPr>
              <a:tblGrid>
                <a:gridCol w="960604">
                  <a:extLst>
                    <a:ext uri="{9D8B030D-6E8A-4147-A177-3AD203B41FA5}">
                      <a16:colId xmlns:a16="http://schemas.microsoft.com/office/drawing/2014/main" val="515353133"/>
                    </a:ext>
                  </a:extLst>
                </a:gridCol>
                <a:gridCol w="4513096">
                  <a:extLst>
                    <a:ext uri="{9D8B030D-6E8A-4147-A177-3AD203B41FA5}">
                      <a16:colId xmlns:a16="http://schemas.microsoft.com/office/drawing/2014/main" val="236451077"/>
                    </a:ext>
                  </a:extLst>
                </a:gridCol>
              </a:tblGrid>
              <a:tr h="975360">
                <a:tc>
                  <a:txBody>
                    <a:bodyPr/>
                    <a:lstStyle/>
                    <a:p>
                      <a:r>
                        <a:rPr lang="en-GB" sz="1900" dirty="0">
                          <a:solidFill>
                            <a:schemeClr val="tx1"/>
                          </a:solidFill>
                        </a:rPr>
                        <a:t>1887</a:t>
                      </a: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900" b="0" dirty="0">
                          <a:solidFill>
                            <a:schemeClr val="tx1"/>
                          </a:solidFill>
                        </a:rPr>
                        <a:t>Santiago Ramón y </a:t>
                      </a:r>
                      <a:r>
                        <a:rPr lang="en-GB" sz="1900" b="0" dirty="0" err="1">
                          <a:solidFill>
                            <a:schemeClr val="tx1"/>
                          </a:solidFill>
                        </a:rPr>
                        <a:t>Cajal</a:t>
                      </a:r>
                      <a:r>
                        <a:rPr lang="en-GB" sz="1900" b="0" dirty="0">
                          <a:solidFill>
                            <a:schemeClr val="tx1"/>
                          </a:solidFill>
                        </a:rPr>
                        <a:t> at Uni. Barcelona discovers </a:t>
                      </a:r>
                      <a:r>
                        <a:rPr lang="en-GB" sz="1900" b="1" dirty="0">
                          <a:solidFill>
                            <a:schemeClr val="tx1"/>
                          </a:solidFill>
                        </a:rPr>
                        <a:t>neurons</a:t>
                      </a:r>
                      <a:r>
                        <a:rPr lang="en-GB" sz="1900" b="0" dirty="0">
                          <a:solidFill>
                            <a:schemeClr val="tx1"/>
                          </a:solidFill>
                        </a:rPr>
                        <a:t> as fundamental to the nervous system</a:t>
                      </a:r>
                    </a:p>
                  </a:txBody>
                  <a:tcPr marL="121920" marR="121920" marT="60960" marB="60960">
                    <a:solidFill>
                      <a:schemeClr val="bg1"/>
                    </a:solidFill>
                  </a:tcPr>
                </a:tc>
                <a:extLst>
                  <a:ext uri="{0D108BD9-81ED-4DB2-BD59-A6C34878D82A}">
                    <a16:rowId xmlns:a16="http://schemas.microsoft.com/office/drawing/2014/main" val="3078883624"/>
                  </a:ext>
                </a:extLst>
              </a:tr>
              <a:tr h="975360">
                <a:tc>
                  <a:txBody>
                    <a:bodyPr/>
                    <a:lstStyle/>
                    <a:p>
                      <a:r>
                        <a:rPr lang="en-GB" sz="1900" b="1" dirty="0">
                          <a:solidFill>
                            <a:schemeClr val="tx1"/>
                          </a:solidFill>
                        </a:rPr>
                        <a:t>1943</a:t>
                      </a:r>
                    </a:p>
                  </a:txBody>
                  <a:tcPr marL="121920" marR="121920" marT="60960" marB="60960">
                    <a:solidFill>
                      <a:schemeClr val="bg1"/>
                    </a:solidFill>
                  </a:tcPr>
                </a:tc>
                <a:tc>
                  <a:txBody>
                    <a:bodyPr/>
                    <a:lstStyle/>
                    <a:p>
                      <a:r>
                        <a:rPr lang="en-GB" sz="1900" dirty="0"/>
                        <a:t>McCulloch &amp; Pitts </a:t>
                      </a:r>
                      <a:r>
                        <a:rPr lang="en-GB" sz="1900" b="1" dirty="0"/>
                        <a:t>model the neuron </a:t>
                      </a:r>
                      <a:r>
                        <a:rPr lang="en-GB" sz="1900" dirty="0"/>
                        <a:t>as a </a:t>
                      </a:r>
                      <a:r>
                        <a:rPr lang="en-GB" sz="1900" b="1" dirty="0"/>
                        <a:t>logic unit</a:t>
                      </a:r>
                      <a:r>
                        <a:rPr lang="en-GB" sz="1900" dirty="0"/>
                        <a:t>. Show that network of such neurons can do any computation. </a:t>
                      </a:r>
                    </a:p>
                  </a:txBody>
                  <a:tcPr marL="121920" marR="121920" marT="60960" marB="60960">
                    <a:solidFill>
                      <a:schemeClr val="bg1"/>
                    </a:solidFill>
                  </a:tcPr>
                </a:tc>
                <a:extLst>
                  <a:ext uri="{0D108BD9-81ED-4DB2-BD59-A6C34878D82A}">
                    <a16:rowId xmlns:a16="http://schemas.microsoft.com/office/drawing/2014/main" val="3624930848"/>
                  </a:ext>
                </a:extLst>
              </a:tr>
              <a:tr h="975360">
                <a:tc>
                  <a:txBody>
                    <a:bodyPr/>
                    <a:lstStyle/>
                    <a:p>
                      <a:r>
                        <a:rPr lang="en-GB" sz="1900" b="1" dirty="0">
                          <a:solidFill>
                            <a:schemeClr val="tx1"/>
                          </a:solidFill>
                        </a:rPr>
                        <a:t>1949 </a:t>
                      </a:r>
                    </a:p>
                  </a:txBody>
                  <a:tcPr marL="121920" marR="121920" marT="60960" marB="60960">
                    <a:solidFill>
                      <a:schemeClr val="bg1"/>
                    </a:solidFill>
                  </a:tcPr>
                </a:tc>
                <a:tc>
                  <a:txBody>
                    <a:bodyPr/>
                    <a:lstStyle/>
                    <a:p>
                      <a:r>
                        <a:rPr lang="en-GB" sz="1900" dirty="0"/>
                        <a:t>Donald Hebb conceives an update Rule for </a:t>
                      </a:r>
                      <a:r>
                        <a:rPr lang="en-GB" sz="1900" b="1" dirty="0">
                          <a:solidFill>
                            <a:srgbClr val="D1026A"/>
                          </a:solidFill>
                        </a:rPr>
                        <a:t>learning</a:t>
                      </a:r>
                      <a:r>
                        <a:rPr lang="en-GB" sz="1900" b="0" dirty="0">
                          <a:solidFill>
                            <a:schemeClr val="tx1"/>
                          </a:solidFill>
                        </a:rPr>
                        <a:t>:</a:t>
                      </a:r>
                      <a:r>
                        <a:rPr lang="en-GB" sz="1900" dirty="0"/>
                        <a:t> </a:t>
                      </a:r>
                      <a:r>
                        <a:rPr lang="en-GB" sz="1900" i="1" dirty="0"/>
                        <a:t>Neurons that fire together, wire together. </a:t>
                      </a:r>
                      <a:endParaRPr lang="en-GB" sz="1900" b="1" i="1" dirty="0">
                        <a:solidFill>
                          <a:srgbClr val="D1026A"/>
                        </a:solidFill>
                      </a:endParaRPr>
                    </a:p>
                  </a:txBody>
                  <a:tcPr marL="121920" marR="121920" marT="60960" marB="60960">
                    <a:solidFill>
                      <a:schemeClr val="bg1"/>
                    </a:solidFill>
                  </a:tcPr>
                </a:tc>
                <a:extLst>
                  <a:ext uri="{0D108BD9-81ED-4DB2-BD59-A6C34878D82A}">
                    <a16:rowId xmlns:a16="http://schemas.microsoft.com/office/drawing/2014/main" val="121520406"/>
                  </a:ext>
                </a:extLst>
              </a:tr>
              <a:tr h="975360">
                <a:tc>
                  <a:txBody>
                    <a:bodyPr/>
                    <a:lstStyle/>
                    <a:p>
                      <a:r>
                        <a:rPr lang="en-GB" sz="1900" b="1" dirty="0">
                          <a:solidFill>
                            <a:schemeClr val="tx1"/>
                          </a:solidFill>
                        </a:rPr>
                        <a:t>1958</a:t>
                      </a:r>
                    </a:p>
                  </a:txBody>
                  <a:tcPr marL="121920" marR="121920" marT="60960" marB="60960">
                    <a:solidFill>
                      <a:schemeClr val="bg1"/>
                    </a:solidFill>
                  </a:tcPr>
                </a:tc>
                <a:tc>
                  <a:txBody>
                    <a:bodyPr/>
                    <a:lstStyle/>
                    <a:p>
                      <a:r>
                        <a:rPr lang="en-GB" sz="1900" dirty="0"/>
                        <a:t>Frank Rosenblatt takes the ideas into computer research: he invents the </a:t>
                      </a:r>
                      <a:r>
                        <a:rPr lang="en-GB" sz="1900" b="1" dirty="0"/>
                        <a:t>Perceptron</a:t>
                      </a:r>
                      <a:r>
                        <a:rPr lang="en-GB" sz="1900" b="0" dirty="0"/>
                        <a:t>, </a:t>
                      </a:r>
                      <a:r>
                        <a:rPr lang="en-GB" sz="1900" b="0" dirty="0">
                          <a:solidFill>
                            <a:schemeClr val="tx1"/>
                          </a:solidFill>
                        </a:rPr>
                        <a:t>a single layer </a:t>
                      </a:r>
                      <a:r>
                        <a:rPr lang="en-GB" sz="1900" b="1" dirty="0">
                          <a:solidFill>
                            <a:schemeClr val="tx1"/>
                          </a:solidFill>
                        </a:rPr>
                        <a:t>neural network</a:t>
                      </a:r>
                    </a:p>
                  </a:txBody>
                  <a:tcPr marL="121920" marR="121920" marT="60960" marB="60960">
                    <a:solidFill>
                      <a:schemeClr val="bg1"/>
                    </a:solidFill>
                  </a:tcPr>
                </a:tc>
                <a:extLst>
                  <a:ext uri="{0D108BD9-81ED-4DB2-BD59-A6C34878D82A}">
                    <a16:rowId xmlns:a16="http://schemas.microsoft.com/office/drawing/2014/main" val="780795055"/>
                  </a:ext>
                </a:extLst>
              </a:tr>
            </a:tbl>
          </a:graphicData>
        </a:graphic>
      </p:graphicFrame>
      <p:pic>
        <p:nvPicPr>
          <p:cNvPr id="4" name="Picture 2" descr="Image of a famous Ramón y Cajal drawing">
            <a:extLst>
              <a:ext uri="{FF2B5EF4-FFF2-40B4-BE49-F238E27FC236}">
                <a16:creationId xmlns:a16="http://schemas.microsoft.com/office/drawing/2014/main" id="{1DFE684A-4669-2440-B950-6A3F6FE735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726" r="21585"/>
          <a:stretch/>
        </p:blipFill>
        <p:spPr bwMode="auto">
          <a:xfrm>
            <a:off x="9023479" y="1509185"/>
            <a:ext cx="1819949" cy="19117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Java Implementation for Rosenblatt Perceptron - Reskilling IT">
            <a:extLst>
              <a:ext uri="{FF2B5EF4-FFF2-40B4-BE49-F238E27FC236}">
                <a16:creationId xmlns:a16="http://schemas.microsoft.com/office/drawing/2014/main" id="{03D3C72D-E689-F749-B9C3-4E5D16BD0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096" y="4328157"/>
            <a:ext cx="3695733" cy="16598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D4EDFC5-4399-5C41-B338-582E6F9AC240}"/>
              </a:ext>
            </a:extLst>
          </p:cNvPr>
          <p:cNvSpPr/>
          <p:nvPr/>
        </p:nvSpPr>
        <p:spPr>
          <a:xfrm>
            <a:off x="814918" y="6317205"/>
            <a:ext cx="7272469" cy="338554"/>
          </a:xfrm>
          <a:prstGeom prst="rect">
            <a:avLst/>
          </a:prstGeom>
          <a:solidFill>
            <a:schemeClr val="bg1"/>
          </a:solidFill>
        </p:spPr>
        <p:txBody>
          <a:bodyPr wrap="square">
            <a:spAutoFit/>
          </a:bodyPr>
          <a:lstStyle/>
          <a:p>
            <a:r>
              <a:rPr lang="en-GB" sz="800" dirty="0">
                <a:hlinkClick r:id="" action="ppaction://noaction"/>
              </a:rPr>
              <a:t>https://www.brainfacts.org/brain-anatomy-and-function/cells-and-circuits/2018/santiago-ramon-y-cajal-the-first-modern-neuroscientist</a:t>
            </a:r>
          </a:p>
          <a:p>
            <a:r>
              <a:rPr lang="en-GB" sz="800" dirty="0">
                <a:hlinkClick r:id="" action="ppaction://noaction"/>
              </a:rPr>
              <a:t>https://vitalflux.com/java-implementation-for-rosenblatt-perceptron/</a:t>
            </a:r>
            <a:endParaRPr lang="en-GB" sz="800" dirty="0"/>
          </a:p>
        </p:txBody>
      </p:sp>
      <p:sp>
        <p:nvSpPr>
          <p:cNvPr id="7" name="Rectangle 6">
            <a:extLst>
              <a:ext uri="{FF2B5EF4-FFF2-40B4-BE49-F238E27FC236}">
                <a16:creationId xmlns:a16="http://schemas.microsoft.com/office/drawing/2014/main" id="{3A56D244-AFB3-EC49-8F26-60F64FBB071A}"/>
              </a:ext>
            </a:extLst>
          </p:cNvPr>
          <p:cNvSpPr/>
          <p:nvPr/>
        </p:nvSpPr>
        <p:spPr>
          <a:xfrm>
            <a:off x="7262583" y="1508693"/>
            <a:ext cx="1649608" cy="666977"/>
          </a:xfrm>
          <a:prstGeom prst="rect">
            <a:avLst/>
          </a:prstGeom>
        </p:spPr>
        <p:txBody>
          <a:bodyPr wrap="square">
            <a:spAutoFit/>
          </a:bodyPr>
          <a:lstStyle/>
          <a:p>
            <a:pPr algn="r"/>
            <a:r>
              <a:rPr lang="en-GB" sz="1867" b="1" dirty="0" err="1"/>
              <a:t>Cajal’s</a:t>
            </a:r>
            <a:r>
              <a:rPr lang="en-GB" sz="1867" b="1" dirty="0"/>
              <a:t> sketch of a Neuron</a:t>
            </a:r>
          </a:p>
        </p:txBody>
      </p:sp>
      <p:sp>
        <p:nvSpPr>
          <p:cNvPr id="8" name="Rectangle 7">
            <a:extLst>
              <a:ext uri="{FF2B5EF4-FFF2-40B4-BE49-F238E27FC236}">
                <a16:creationId xmlns:a16="http://schemas.microsoft.com/office/drawing/2014/main" id="{57444A1A-43C3-9844-A206-092106FA3ED3}"/>
              </a:ext>
            </a:extLst>
          </p:cNvPr>
          <p:cNvSpPr/>
          <p:nvPr/>
        </p:nvSpPr>
        <p:spPr>
          <a:xfrm>
            <a:off x="6288618" y="3716837"/>
            <a:ext cx="4895849" cy="379656"/>
          </a:xfrm>
          <a:prstGeom prst="rect">
            <a:avLst/>
          </a:prstGeom>
        </p:spPr>
        <p:txBody>
          <a:bodyPr wrap="square">
            <a:spAutoFit/>
          </a:bodyPr>
          <a:lstStyle/>
          <a:p>
            <a:pPr algn="ctr"/>
            <a:r>
              <a:rPr lang="en-GB" sz="1867" b="1" dirty="0"/>
              <a:t>Rosenblatt’s Perceptron</a:t>
            </a:r>
          </a:p>
        </p:txBody>
      </p:sp>
    </p:spTree>
    <p:extLst>
      <p:ext uri="{BB962C8B-B14F-4D97-AF65-F5344CB8AC3E}">
        <p14:creationId xmlns:p14="http://schemas.microsoft.com/office/powerpoint/2010/main" val="2383844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61375-A2F7-0D4A-9C9D-910D6BFB3A9D}"/>
              </a:ext>
            </a:extLst>
          </p:cNvPr>
          <p:cNvSpPr>
            <a:spLocks noGrp="1"/>
          </p:cNvSpPr>
          <p:nvPr>
            <p:ph type="title"/>
          </p:nvPr>
        </p:nvSpPr>
        <p:spPr/>
        <p:txBody>
          <a:bodyPr/>
          <a:lstStyle/>
          <a:p>
            <a:r>
              <a:rPr lang="en-US" dirty="0"/>
              <a:t>The Difficult Birth of Neural Networks</a:t>
            </a:r>
          </a:p>
        </p:txBody>
      </p:sp>
      <p:sp>
        <p:nvSpPr>
          <p:cNvPr id="4" name="Rectangle 3">
            <a:extLst>
              <a:ext uri="{FF2B5EF4-FFF2-40B4-BE49-F238E27FC236}">
                <a16:creationId xmlns:a16="http://schemas.microsoft.com/office/drawing/2014/main" id="{0E25F3DC-0849-474E-9EAE-70E9EBE60465}"/>
              </a:ext>
            </a:extLst>
          </p:cNvPr>
          <p:cNvSpPr/>
          <p:nvPr/>
        </p:nvSpPr>
        <p:spPr>
          <a:xfrm>
            <a:off x="6288618" y="1509184"/>
            <a:ext cx="5052701" cy="502573"/>
          </a:xfrm>
          <a:prstGeom prst="rect">
            <a:avLst/>
          </a:prstGeom>
        </p:spPr>
        <p:txBody>
          <a:bodyPr wrap="square">
            <a:spAutoFit/>
          </a:bodyPr>
          <a:lstStyle/>
          <a:p>
            <a:pPr algn="ctr"/>
            <a:r>
              <a:rPr lang="en-GB" sz="1333" i="1" dirty="0"/>
              <a:t>The perceptron is a supervised binary </a:t>
            </a:r>
            <a:r>
              <a:rPr lang="en-GB" sz="1333" i="1" dirty="0">
                <a:solidFill>
                  <a:srgbClr val="D1026A"/>
                </a:solidFill>
              </a:rPr>
              <a:t>linear classifier</a:t>
            </a:r>
            <a:r>
              <a:rPr lang="en-GB" sz="1333" i="1" dirty="0"/>
              <a:t>. Can you separate two groups using a straight line? </a:t>
            </a:r>
          </a:p>
        </p:txBody>
      </p:sp>
      <p:pic>
        <p:nvPicPr>
          <p:cNvPr id="5" name="Picture 4">
            <a:extLst>
              <a:ext uri="{FF2B5EF4-FFF2-40B4-BE49-F238E27FC236}">
                <a16:creationId xmlns:a16="http://schemas.microsoft.com/office/drawing/2014/main" id="{5591C53C-EBA3-8B45-82F0-2BB2A4844E93}"/>
              </a:ext>
            </a:extLst>
          </p:cNvPr>
          <p:cNvPicPr>
            <a:picLocks noChangeAspect="1"/>
          </p:cNvPicPr>
          <p:nvPr/>
        </p:nvPicPr>
        <p:blipFill rotWithShape="1">
          <a:blip r:embed="rId2"/>
          <a:srcRect l="18077" t="54142" r="22844" b="1382"/>
          <a:stretch/>
        </p:blipFill>
        <p:spPr>
          <a:xfrm>
            <a:off x="6511584" y="2060191"/>
            <a:ext cx="4459329" cy="2007496"/>
          </a:xfrm>
          <a:prstGeom prst="rect">
            <a:avLst/>
          </a:prstGeom>
        </p:spPr>
      </p:pic>
      <p:graphicFrame>
        <p:nvGraphicFramePr>
          <p:cNvPr id="6" name="Table 12">
            <a:extLst>
              <a:ext uri="{FF2B5EF4-FFF2-40B4-BE49-F238E27FC236}">
                <a16:creationId xmlns:a16="http://schemas.microsoft.com/office/drawing/2014/main" id="{B90DD1B9-8D32-9941-99A8-1BFE8B5E24D2}"/>
              </a:ext>
            </a:extLst>
          </p:cNvPr>
          <p:cNvGraphicFramePr>
            <a:graphicFrameLocks noGrp="1"/>
          </p:cNvGraphicFramePr>
          <p:nvPr/>
        </p:nvGraphicFramePr>
        <p:xfrm>
          <a:off x="814917" y="1508787"/>
          <a:ext cx="5281082" cy="4456853"/>
        </p:xfrm>
        <a:graphic>
          <a:graphicData uri="http://schemas.openxmlformats.org/drawingml/2006/table">
            <a:tbl>
              <a:tblPr firstRow="1" bandRow="1">
                <a:tableStyleId>{5C22544A-7EE6-4342-B048-85BDC9FD1C3A}</a:tableStyleId>
              </a:tblPr>
              <a:tblGrid>
                <a:gridCol w="1056613">
                  <a:extLst>
                    <a:ext uri="{9D8B030D-6E8A-4147-A177-3AD203B41FA5}">
                      <a16:colId xmlns:a16="http://schemas.microsoft.com/office/drawing/2014/main" val="515353133"/>
                    </a:ext>
                  </a:extLst>
                </a:gridCol>
                <a:gridCol w="4224469">
                  <a:extLst>
                    <a:ext uri="{9D8B030D-6E8A-4147-A177-3AD203B41FA5}">
                      <a16:colId xmlns:a16="http://schemas.microsoft.com/office/drawing/2014/main" val="236451077"/>
                    </a:ext>
                  </a:extLst>
                </a:gridCol>
              </a:tblGrid>
              <a:tr h="975360">
                <a:tc>
                  <a:txBody>
                    <a:bodyPr/>
                    <a:lstStyle/>
                    <a:p>
                      <a:r>
                        <a:rPr lang="en-GB" sz="1900" b="1" dirty="0">
                          <a:solidFill>
                            <a:schemeClr val="tx1"/>
                          </a:solidFill>
                        </a:rPr>
                        <a:t>1969</a:t>
                      </a: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900" b="0" i="0" dirty="0">
                          <a:solidFill>
                            <a:schemeClr val="tx1"/>
                          </a:solidFill>
                        </a:rPr>
                        <a:t>Minsky &amp; </a:t>
                      </a:r>
                      <a:r>
                        <a:rPr lang="en-GB" sz="1900" b="0" i="0" dirty="0" err="1">
                          <a:solidFill>
                            <a:schemeClr val="tx1"/>
                          </a:solidFill>
                        </a:rPr>
                        <a:t>Papert</a:t>
                      </a:r>
                      <a:r>
                        <a:rPr lang="en-GB" sz="1900" b="0" i="0" dirty="0">
                          <a:solidFill>
                            <a:schemeClr val="tx1"/>
                          </a:solidFill>
                        </a:rPr>
                        <a:t> claim much scientific writing on </a:t>
                      </a:r>
                      <a:r>
                        <a:rPr lang="en-GB" sz="1900" b="0" i="0" dirty="0" err="1">
                          <a:solidFill>
                            <a:schemeClr val="tx1"/>
                          </a:solidFill>
                        </a:rPr>
                        <a:t>Perceptrons</a:t>
                      </a:r>
                      <a:r>
                        <a:rPr lang="en-GB" sz="1900" b="0" i="0" dirty="0">
                          <a:solidFill>
                            <a:schemeClr val="tx1"/>
                          </a:solidFill>
                        </a:rPr>
                        <a:t> is </a:t>
                      </a:r>
                      <a:r>
                        <a:rPr lang="en-GB" sz="1900" b="0" i="0" dirty="0">
                          <a:solidFill>
                            <a:srgbClr val="D1026A"/>
                          </a:solidFill>
                        </a:rPr>
                        <a:t>without scientific value</a:t>
                      </a:r>
                    </a:p>
                  </a:txBody>
                  <a:tcPr marL="121920" marR="121920" marT="60960" marB="60960">
                    <a:solidFill>
                      <a:schemeClr val="bg1"/>
                    </a:solidFill>
                  </a:tcPr>
                </a:tc>
                <a:extLst>
                  <a:ext uri="{0D108BD9-81ED-4DB2-BD59-A6C34878D82A}">
                    <a16:rowId xmlns:a16="http://schemas.microsoft.com/office/drawing/2014/main" val="2423612723"/>
                  </a:ext>
                </a:extLst>
              </a:tr>
              <a:tr h="975360">
                <a:tc>
                  <a:txBody>
                    <a:bodyPr/>
                    <a:lstStyle/>
                    <a:p>
                      <a:r>
                        <a:rPr lang="en-GB" sz="1900" b="1" dirty="0">
                          <a:solidFill>
                            <a:schemeClr val="tx1"/>
                          </a:solidFill>
                        </a:rPr>
                        <a:t>70’s </a:t>
                      </a: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900" b="0" i="0" dirty="0">
                          <a:solidFill>
                            <a:schemeClr val="tx1"/>
                          </a:solidFill>
                        </a:rPr>
                        <a:t>Rosenblatt dies. Rule-based programming dominates. Funding crashes. First AI-Winter. </a:t>
                      </a:r>
                    </a:p>
                  </a:txBody>
                  <a:tcPr marL="121920" marR="121920" marT="60960" marB="60960">
                    <a:solidFill>
                      <a:schemeClr val="bg1"/>
                    </a:solidFill>
                  </a:tcPr>
                </a:tc>
                <a:extLst>
                  <a:ext uri="{0D108BD9-81ED-4DB2-BD59-A6C34878D82A}">
                    <a16:rowId xmlns:a16="http://schemas.microsoft.com/office/drawing/2014/main" val="4050453610"/>
                  </a:ext>
                </a:extLst>
              </a:tr>
              <a:tr h="975360">
                <a:tc>
                  <a:txBody>
                    <a:bodyPr/>
                    <a:lstStyle/>
                    <a:p>
                      <a:r>
                        <a:rPr lang="en-GB" sz="1900" b="1" dirty="0">
                          <a:solidFill>
                            <a:schemeClr val="tx1"/>
                          </a:solidFill>
                        </a:rPr>
                        <a:t>80’s</a:t>
                      </a: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900" b="1" i="0" dirty="0">
                          <a:solidFill>
                            <a:schemeClr val="tx1"/>
                          </a:solidFill>
                        </a:rPr>
                        <a:t>Neural networks </a:t>
                      </a:r>
                      <a:r>
                        <a:rPr lang="en-GB" sz="1900" b="0" i="0" dirty="0">
                          <a:solidFill>
                            <a:schemeClr val="tx1"/>
                          </a:solidFill>
                        </a:rPr>
                        <a:t>show promise and make comeback. By ‘91 there are &gt;10k NN researchers in the U.S. alone.</a:t>
                      </a:r>
                    </a:p>
                  </a:txBody>
                  <a:tcPr marL="121920" marR="121920" marT="60960" marB="60960">
                    <a:solidFill>
                      <a:schemeClr val="bg1"/>
                    </a:solidFill>
                  </a:tcPr>
                </a:tc>
                <a:extLst>
                  <a:ext uri="{0D108BD9-81ED-4DB2-BD59-A6C34878D82A}">
                    <a16:rowId xmlns:a16="http://schemas.microsoft.com/office/drawing/2014/main" val="2898073877"/>
                  </a:ext>
                </a:extLst>
              </a:tr>
              <a:tr h="975360">
                <a:tc>
                  <a:txBody>
                    <a:bodyPr/>
                    <a:lstStyle/>
                    <a:p>
                      <a:r>
                        <a:rPr lang="en-GB" sz="1900" b="1" dirty="0">
                          <a:solidFill>
                            <a:schemeClr val="tx1"/>
                          </a:solidFill>
                        </a:rPr>
                        <a:t>1987</a:t>
                      </a: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900" b="0" i="0" dirty="0">
                          <a:solidFill>
                            <a:schemeClr val="tx1"/>
                          </a:solidFill>
                        </a:rPr>
                        <a:t>Yann </a:t>
                      </a:r>
                      <a:r>
                        <a:rPr lang="en-GB" sz="1900" b="0" i="0" dirty="0" err="1">
                          <a:solidFill>
                            <a:schemeClr val="tx1"/>
                          </a:solidFill>
                        </a:rPr>
                        <a:t>LeCun</a:t>
                      </a:r>
                      <a:r>
                        <a:rPr lang="en-GB" sz="1900" b="0" i="0" dirty="0">
                          <a:solidFill>
                            <a:schemeClr val="tx1"/>
                          </a:solidFill>
                        </a:rPr>
                        <a:t> </a:t>
                      </a:r>
                      <a:r>
                        <a:rPr lang="en-GB" sz="1900" dirty="0"/>
                        <a:t>proposes modern form of </a:t>
                      </a:r>
                      <a:r>
                        <a:rPr lang="en-GB" sz="1900" b="1" dirty="0">
                          <a:solidFill>
                            <a:srgbClr val="D1026A"/>
                          </a:solidFill>
                        </a:rPr>
                        <a:t>back-propagation</a:t>
                      </a:r>
                      <a:r>
                        <a:rPr lang="en-GB" sz="1900" b="1" dirty="0"/>
                        <a:t> </a:t>
                      </a:r>
                      <a:r>
                        <a:rPr lang="en-GB" sz="1900" dirty="0"/>
                        <a:t>learning algorithm for ANNs</a:t>
                      </a:r>
                      <a:endParaRPr lang="en-GB" sz="1900" b="0" i="0" dirty="0">
                        <a:solidFill>
                          <a:schemeClr val="tx1"/>
                        </a:solidFill>
                      </a:endParaRPr>
                    </a:p>
                  </a:txBody>
                  <a:tcPr marL="121920" marR="121920" marT="60960" marB="60960">
                    <a:solidFill>
                      <a:schemeClr val="bg1"/>
                    </a:solidFill>
                  </a:tcPr>
                </a:tc>
                <a:extLst>
                  <a:ext uri="{0D108BD9-81ED-4DB2-BD59-A6C34878D82A}">
                    <a16:rowId xmlns:a16="http://schemas.microsoft.com/office/drawing/2014/main" val="1190418238"/>
                  </a:ext>
                </a:extLst>
              </a:tr>
              <a:tr h="494453">
                <a:tc>
                  <a:txBody>
                    <a:bodyPr/>
                    <a:lstStyle/>
                    <a:p>
                      <a:r>
                        <a:rPr lang="en-GB" sz="1900" b="1" dirty="0">
                          <a:solidFill>
                            <a:schemeClr val="tx1"/>
                          </a:solidFill>
                        </a:rPr>
                        <a:t>1993</a:t>
                      </a: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900" b="0" i="0" dirty="0">
                          <a:solidFill>
                            <a:schemeClr val="tx1"/>
                          </a:solidFill>
                        </a:rPr>
                        <a:t>The Second AI Winter! </a:t>
                      </a:r>
                      <a:r>
                        <a:rPr lang="en-GB" sz="1900" b="0" i="0" dirty="0">
                          <a:solidFill>
                            <a:schemeClr val="tx1"/>
                          </a:solidFill>
                          <a:sym typeface="Wingdings" pitchFamily="2" charset="2"/>
                        </a:rPr>
                        <a:t></a:t>
                      </a:r>
                      <a:endParaRPr lang="en-GB" sz="1900" b="0" i="0" dirty="0">
                        <a:solidFill>
                          <a:schemeClr val="tx1"/>
                        </a:solidFill>
                      </a:endParaRPr>
                    </a:p>
                  </a:txBody>
                  <a:tcPr marL="121920" marR="121920" marT="60960" marB="60960">
                    <a:solidFill>
                      <a:schemeClr val="bg1"/>
                    </a:solidFill>
                  </a:tcPr>
                </a:tc>
                <a:extLst>
                  <a:ext uri="{0D108BD9-81ED-4DB2-BD59-A6C34878D82A}">
                    <a16:rowId xmlns:a16="http://schemas.microsoft.com/office/drawing/2014/main" val="950448739"/>
                  </a:ext>
                </a:extLst>
              </a:tr>
            </a:tbl>
          </a:graphicData>
        </a:graphic>
      </p:graphicFrame>
      <p:pic>
        <p:nvPicPr>
          <p:cNvPr id="7" name="Picture 2" descr="Example for an artificial neural network with two input neurons, two... |  Download Scientific Diagram">
            <a:extLst>
              <a:ext uri="{FF2B5EF4-FFF2-40B4-BE49-F238E27FC236}">
                <a16:creationId xmlns:a16="http://schemas.microsoft.com/office/drawing/2014/main" id="{477D5DD7-3F72-4D4A-A981-5C42D391A1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75"/>
          <a:stretch/>
        </p:blipFill>
        <p:spPr bwMode="auto">
          <a:xfrm>
            <a:off x="7230397" y="4791113"/>
            <a:ext cx="3003073" cy="1441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F14BDC9-F9B1-5049-88B6-1DE33C5C2051}"/>
              </a:ext>
            </a:extLst>
          </p:cNvPr>
          <p:cNvSpPr/>
          <p:nvPr/>
        </p:nvSpPr>
        <p:spPr>
          <a:xfrm>
            <a:off x="6923256" y="4197085"/>
            <a:ext cx="3796169" cy="502573"/>
          </a:xfrm>
          <a:prstGeom prst="rect">
            <a:avLst/>
          </a:prstGeom>
        </p:spPr>
        <p:txBody>
          <a:bodyPr wrap="square">
            <a:spAutoFit/>
          </a:bodyPr>
          <a:lstStyle/>
          <a:p>
            <a:pPr algn="ctr"/>
            <a:r>
              <a:rPr lang="en-GB" sz="1333" i="1" dirty="0"/>
              <a:t>Neural networks with hidden layers can implement </a:t>
            </a:r>
            <a:r>
              <a:rPr lang="en-GB" sz="1333" i="1" dirty="0">
                <a:solidFill>
                  <a:srgbClr val="D1026A"/>
                </a:solidFill>
              </a:rPr>
              <a:t>non-linear classification</a:t>
            </a:r>
          </a:p>
        </p:txBody>
      </p:sp>
    </p:spTree>
    <p:extLst>
      <p:ext uri="{BB962C8B-B14F-4D97-AF65-F5344CB8AC3E}">
        <p14:creationId xmlns:p14="http://schemas.microsoft.com/office/powerpoint/2010/main" val="1527540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B84F2-6C81-B641-B3A8-6450CCCB444F}"/>
              </a:ext>
            </a:extLst>
          </p:cNvPr>
          <p:cNvSpPr>
            <a:spLocks noGrp="1"/>
          </p:cNvSpPr>
          <p:nvPr>
            <p:ph type="title"/>
          </p:nvPr>
        </p:nvSpPr>
        <p:spPr/>
        <p:txBody>
          <a:bodyPr/>
          <a:lstStyle/>
          <a:p>
            <a:r>
              <a:rPr lang="en-US" dirty="0"/>
              <a:t>Deep Learning and the AI Boom</a:t>
            </a:r>
          </a:p>
        </p:txBody>
      </p:sp>
      <p:sp>
        <p:nvSpPr>
          <p:cNvPr id="4" name="Rectangle 3">
            <a:extLst>
              <a:ext uri="{FF2B5EF4-FFF2-40B4-BE49-F238E27FC236}">
                <a16:creationId xmlns:a16="http://schemas.microsoft.com/office/drawing/2014/main" id="{128B7756-175A-C648-A6C7-2DEEF20FD7FB}"/>
              </a:ext>
            </a:extLst>
          </p:cNvPr>
          <p:cNvSpPr/>
          <p:nvPr/>
        </p:nvSpPr>
        <p:spPr>
          <a:xfrm>
            <a:off x="814917" y="6317205"/>
            <a:ext cx="4128955" cy="338554"/>
          </a:xfrm>
          <a:prstGeom prst="rect">
            <a:avLst/>
          </a:prstGeom>
          <a:solidFill>
            <a:schemeClr val="bg1"/>
          </a:solidFill>
        </p:spPr>
        <p:txBody>
          <a:bodyPr wrap="square">
            <a:spAutoFit/>
          </a:bodyPr>
          <a:lstStyle/>
          <a:p>
            <a:r>
              <a:rPr lang="en-GB" sz="800" dirty="0">
                <a:hlinkClick r:id="rId2"/>
              </a:rPr>
              <a:t>https://awards.acm.org/about/2018-turing</a:t>
            </a:r>
            <a:endParaRPr lang="en-GB" sz="800" dirty="0"/>
          </a:p>
          <a:p>
            <a:r>
              <a:rPr lang="en-GB" sz="800" dirty="0">
                <a:hlinkClick r:id="rId3"/>
              </a:rPr>
              <a:t>“Artificial Intelligence in the 21st Century”, Kong et al., IEEE Acess, 2018</a:t>
            </a:r>
            <a:endParaRPr lang="en-GB" sz="800" dirty="0"/>
          </a:p>
        </p:txBody>
      </p:sp>
      <p:sp>
        <p:nvSpPr>
          <p:cNvPr id="5" name="TextBox 4">
            <a:extLst>
              <a:ext uri="{FF2B5EF4-FFF2-40B4-BE49-F238E27FC236}">
                <a16:creationId xmlns:a16="http://schemas.microsoft.com/office/drawing/2014/main" id="{BD62C94F-F70F-5F41-A23B-9A3308AD5D00}"/>
              </a:ext>
            </a:extLst>
          </p:cNvPr>
          <p:cNvSpPr txBox="1"/>
          <p:nvPr/>
        </p:nvSpPr>
        <p:spPr>
          <a:xfrm>
            <a:off x="6288618" y="5088941"/>
            <a:ext cx="1770327" cy="1124368"/>
          </a:xfrm>
          <a:prstGeom prst="rect">
            <a:avLst/>
          </a:prstGeom>
          <a:noFill/>
        </p:spPr>
        <p:txBody>
          <a:bodyPr wrap="square" rtlCol="0">
            <a:noAutofit/>
          </a:bodyPr>
          <a:lstStyle>
            <a:defPPr>
              <a:defRPr lang="en-GB"/>
            </a:defPPr>
            <a:lvl1pPr>
              <a:defRPr sz="800"/>
            </a:lvl1pPr>
          </a:lstStyle>
          <a:p>
            <a:r>
              <a:rPr lang="en-GB" sz="1067" b="1" dirty="0"/>
              <a:t>Key Contribution</a:t>
            </a:r>
            <a:r>
              <a:rPr lang="en-GB" sz="1067" dirty="0"/>
              <a:t>: </a:t>
            </a:r>
          </a:p>
          <a:p>
            <a:r>
              <a:rPr lang="en-GB" sz="1067" i="1" dirty="0"/>
              <a:t>Generative </a:t>
            </a:r>
          </a:p>
          <a:p>
            <a:r>
              <a:rPr lang="en-GB" sz="1067" i="1" dirty="0"/>
              <a:t>Adversarial </a:t>
            </a:r>
          </a:p>
          <a:p>
            <a:r>
              <a:rPr lang="en-GB" sz="1067" i="1" dirty="0"/>
              <a:t>Networks</a:t>
            </a:r>
          </a:p>
        </p:txBody>
      </p:sp>
      <p:sp>
        <p:nvSpPr>
          <p:cNvPr id="6" name="TextBox 5">
            <a:extLst>
              <a:ext uri="{FF2B5EF4-FFF2-40B4-BE49-F238E27FC236}">
                <a16:creationId xmlns:a16="http://schemas.microsoft.com/office/drawing/2014/main" id="{4F296F38-55B9-EA42-9F9B-05CA41759C36}"/>
              </a:ext>
            </a:extLst>
          </p:cNvPr>
          <p:cNvSpPr txBox="1"/>
          <p:nvPr/>
        </p:nvSpPr>
        <p:spPr>
          <a:xfrm>
            <a:off x="7898837" y="5088941"/>
            <a:ext cx="1653547" cy="1124368"/>
          </a:xfrm>
          <a:prstGeom prst="rect">
            <a:avLst/>
          </a:prstGeom>
          <a:noFill/>
        </p:spPr>
        <p:txBody>
          <a:bodyPr wrap="square" rtlCol="0">
            <a:noAutofit/>
          </a:bodyPr>
          <a:lstStyle>
            <a:defPPr>
              <a:defRPr lang="en-GB"/>
            </a:defPPr>
            <a:lvl1pPr>
              <a:defRPr sz="800"/>
            </a:lvl1pPr>
          </a:lstStyle>
          <a:p>
            <a:r>
              <a:rPr lang="en-GB" sz="1067" b="1" dirty="0"/>
              <a:t>Key Contribution</a:t>
            </a:r>
            <a:r>
              <a:rPr lang="en-GB" sz="1067" dirty="0"/>
              <a:t>: </a:t>
            </a:r>
          </a:p>
          <a:p>
            <a:r>
              <a:rPr lang="en-GB" sz="1067" i="1" dirty="0"/>
              <a:t>Backpropagation allows NNs discover their own internal representations of data</a:t>
            </a:r>
          </a:p>
        </p:txBody>
      </p:sp>
      <p:sp>
        <p:nvSpPr>
          <p:cNvPr id="7" name="TextBox 6">
            <a:extLst>
              <a:ext uri="{FF2B5EF4-FFF2-40B4-BE49-F238E27FC236}">
                <a16:creationId xmlns:a16="http://schemas.microsoft.com/office/drawing/2014/main" id="{ED286DFD-8475-A74B-93B1-D2A37D98C2B0}"/>
              </a:ext>
            </a:extLst>
          </p:cNvPr>
          <p:cNvSpPr txBox="1"/>
          <p:nvPr/>
        </p:nvSpPr>
        <p:spPr>
          <a:xfrm>
            <a:off x="9552384" y="5088941"/>
            <a:ext cx="1632181" cy="1124368"/>
          </a:xfrm>
          <a:prstGeom prst="rect">
            <a:avLst/>
          </a:prstGeom>
          <a:noFill/>
        </p:spPr>
        <p:txBody>
          <a:bodyPr wrap="square" rtlCol="0">
            <a:noAutofit/>
          </a:bodyPr>
          <a:lstStyle>
            <a:defPPr>
              <a:defRPr lang="en-GB"/>
            </a:defPPr>
            <a:lvl1pPr>
              <a:defRPr sz="800"/>
            </a:lvl1pPr>
          </a:lstStyle>
          <a:p>
            <a:r>
              <a:rPr lang="en-GB" sz="1067" b="1" dirty="0"/>
              <a:t>Key Contribution</a:t>
            </a:r>
            <a:r>
              <a:rPr lang="en-GB" sz="1067" dirty="0"/>
              <a:t>: </a:t>
            </a:r>
          </a:p>
          <a:p>
            <a:r>
              <a:rPr lang="en-GB" sz="1067" i="1" dirty="0"/>
              <a:t>Convolutional Neural Networks</a:t>
            </a:r>
          </a:p>
          <a:p>
            <a:endParaRPr lang="en-GB" sz="1067" i="1" dirty="0"/>
          </a:p>
        </p:txBody>
      </p:sp>
      <p:graphicFrame>
        <p:nvGraphicFramePr>
          <p:cNvPr id="8" name="Table 12">
            <a:extLst>
              <a:ext uri="{FF2B5EF4-FFF2-40B4-BE49-F238E27FC236}">
                <a16:creationId xmlns:a16="http://schemas.microsoft.com/office/drawing/2014/main" id="{C0EEDADF-2576-5D46-ADED-66C5734D881B}"/>
              </a:ext>
            </a:extLst>
          </p:cNvPr>
          <p:cNvGraphicFramePr>
            <a:graphicFrameLocks noGrp="1"/>
          </p:cNvGraphicFramePr>
          <p:nvPr/>
        </p:nvGraphicFramePr>
        <p:xfrm>
          <a:off x="814917" y="1508787"/>
          <a:ext cx="5281083" cy="4084320"/>
        </p:xfrm>
        <a:graphic>
          <a:graphicData uri="http://schemas.openxmlformats.org/drawingml/2006/table">
            <a:tbl>
              <a:tblPr firstRow="1" bandRow="1">
                <a:tableStyleId>{5C22544A-7EE6-4342-B048-85BDC9FD1C3A}</a:tableStyleId>
              </a:tblPr>
              <a:tblGrid>
                <a:gridCol w="1009143">
                  <a:extLst>
                    <a:ext uri="{9D8B030D-6E8A-4147-A177-3AD203B41FA5}">
                      <a16:colId xmlns:a16="http://schemas.microsoft.com/office/drawing/2014/main" val="515353133"/>
                    </a:ext>
                  </a:extLst>
                </a:gridCol>
                <a:gridCol w="4271940">
                  <a:extLst>
                    <a:ext uri="{9D8B030D-6E8A-4147-A177-3AD203B41FA5}">
                      <a16:colId xmlns:a16="http://schemas.microsoft.com/office/drawing/2014/main" val="236451077"/>
                    </a:ext>
                  </a:extLst>
                </a:gridCol>
              </a:tblGrid>
              <a:tr h="975360">
                <a:tc>
                  <a:txBody>
                    <a:bodyPr/>
                    <a:lstStyle/>
                    <a:p>
                      <a:r>
                        <a:rPr lang="en-GB" sz="1900" b="1" dirty="0">
                          <a:solidFill>
                            <a:schemeClr val="tx1"/>
                          </a:solidFill>
                        </a:rPr>
                        <a:t>2005</a:t>
                      </a: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900" b="0" i="0" dirty="0" err="1">
                          <a:solidFill>
                            <a:schemeClr val="tx1"/>
                          </a:solidFill>
                        </a:rPr>
                        <a:t>Geoffry</a:t>
                      </a:r>
                      <a:r>
                        <a:rPr lang="en-GB" sz="1900" b="0" i="0" dirty="0">
                          <a:solidFill>
                            <a:schemeClr val="tx1"/>
                          </a:solidFill>
                        </a:rPr>
                        <a:t> Hinton exposes internal function of multi-layered Neural networks with many hidden units</a:t>
                      </a:r>
                    </a:p>
                  </a:txBody>
                  <a:tcPr marL="121920" marR="121920" marT="60960" marB="60960">
                    <a:solidFill>
                      <a:schemeClr val="bg1"/>
                    </a:solidFill>
                  </a:tcPr>
                </a:tc>
                <a:extLst>
                  <a:ext uri="{0D108BD9-81ED-4DB2-BD59-A6C34878D82A}">
                    <a16:rowId xmlns:a16="http://schemas.microsoft.com/office/drawing/2014/main" val="4050453610"/>
                  </a:ext>
                </a:extLst>
              </a:tr>
              <a:tr h="690880">
                <a:tc>
                  <a:txBody>
                    <a:bodyPr/>
                    <a:lstStyle/>
                    <a:p>
                      <a:r>
                        <a:rPr lang="en-GB" sz="1900" b="1" dirty="0">
                          <a:solidFill>
                            <a:schemeClr val="tx1"/>
                          </a:solidFill>
                        </a:rPr>
                        <a:t>2010</a:t>
                      </a: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900" b="0" i="0" dirty="0">
                          <a:solidFill>
                            <a:schemeClr val="tx1"/>
                          </a:solidFill>
                        </a:rPr>
                        <a:t>Affordable GPUs give boost to large Neural Networks</a:t>
                      </a:r>
                    </a:p>
                  </a:txBody>
                  <a:tcPr marL="121920" marR="121920" marT="60960" marB="60960">
                    <a:solidFill>
                      <a:schemeClr val="bg1"/>
                    </a:solidFill>
                  </a:tcPr>
                </a:tc>
                <a:extLst>
                  <a:ext uri="{0D108BD9-81ED-4DB2-BD59-A6C34878D82A}">
                    <a16:rowId xmlns:a16="http://schemas.microsoft.com/office/drawing/2014/main" val="1528033177"/>
                  </a:ext>
                </a:extLst>
              </a:tr>
              <a:tr h="975360">
                <a:tc>
                  <a:txBody>
                    <a:bodyPr/>
                    <a:lstStyle/>
                    <a:p>
                      <a:r>
                        <a:rPr lang="en-GB" sz="1900" b="1" dirty="0">
                          <a:solidFill>
                            <a:schemeClr val="tx1"/>
                          </a:solidFill>
                        </a:rPr>
                        <a:t>2015</a:t>
                      </a: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900" b="0" i="0" dirty="0">
                          <a:solidFill>
                            <a:schemeClr val="tx1"/>
                          </a:solidFill>
                        </a:rPr>
                        <a:t>Machines outperform humans at image recognition. Facebook launches </a:t>
                      </a:r>
                      <a:r>
                        <a:rPr lang="en-GB" sz="1900" b="0" i="0" dirty="0" err="1">
                          <a:solidFill>
                            <a:schemeClr val="tx1"/>
                          </a:solidFill>
                        </a:rPr>
                        <a:t>DeepFace</a:t>
                      </a:r>
                      <a:r>
                        <a:rPr lang="en-GB" sz="1900" b="0" i="0" dirty="0">
                          <a:solidFill>
                            <a:schemeClr val="tx1"/>
                          </a:solidFill>
                        </a:rPr>
                        <a:t> (9 layers, 120M params)</a:t>
                      </a:r>
                    </a:p>
                  </a:txBody>
                  <a:tcPr marL="121920" marR="121920" marT="60960" marB="60960">
                    <a:solidFill>
                      <a:schemeClr val="bg1"/>
                    </a:solidFill>
                  </a:tcPr>
                </a:tc>
                <a:extLst>
                  <a:ext uri="{0D108BD9-81ED-4DB2-BD59-A6C34878D82A}">
                    <a16:rowId xmlns:a16="http://schemas.microsoft.com/office/drawing/2014/main" val="1715036720"/>
                  </a:ext>
                </a:extLst>
              </a:tr>
              <a:tr h="690880">
                <a:tc>
                  <a:txBody>
                    <a:bodyPr/>
                    <a:lstStyle/>
                    <a:p>
                      <a:r>
                        <a:rPr lang="en-GB" sz="1900" b="1" dirty="0">
                          <a:solidFill>
                            <a:schemeClr val="tx1"/>
                          </a:solidFill>
                        </a:rPr>
                        <a:t>2016</a:t>
                      </a: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900" b="0" i="0" dirty="0">
                          <a:solidFill>
                            <a:schemeClr val="tx1"/>
                          </a:solidFill>
                        </a:rPr>
                        <a:t>AlphaGo from DeepMind beats world champion Lee </a:t>
                      </a:r>
                      <a:r>
                        <a:rPr lang="en-GB" sz="1900" b="0" i="0" dirty="0" err="1">
                          <a:solidFill>
                            <a:schemeClr val="tx1"/>
                          </a:solidFill>
                        </a:rPr>
                        <a:t>Sodol</a:t>
                      </a:r>
                      <a:r>
                        <a:rPr lang="en-GB" sz="1900" b="0" i="0" dirty="0">
                          <a:solidFill>
                            <a:schemeClr val="tx1"/>
                          </a:solidFill>
                        </a:rPr>
                        <a:t> at Go</a:t>
                      </a:r>
                    </a:p>
                  </a:txBody>
                  <a:tcPr marL="121920" marR="121920" marT="60960" marB="60960">
                    <a:solidFill>
                      <a:schemeClr val="bg1"/>
                    </a:solidFill>
                  </a:tcPr>
                </a:tc>
                <a:extLst>
                  <a:ext uri="{0D108BD9-81ED-4DB2-BD59-A6C34878D82A}">
                    <a16:rowId xmlns:a16="http://schemas.microsoft.com/office/drawing/2014/main" val="2001162620"/>
                  </a:ext>
                </a:extLst>
              </a:tr>
              <a:tr h="690880">
                <a:tc>
                  <a:txBody>
                    <a:bodyPr/>
                    <a:lstStyle/>
                    <a:p>
                      <a:r>
                        <a:rPr lang="en-GB" sz="1900" b="1" dirty="0">
                          <a:solidFill>
                            <a:schemeClr val="tx1"/>
                          </a:solidFill>
                        </a:rPr>
                        <a:t>2020</a:t>
                      </a: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900" b="0" i="0" dirty="0">
                          <a:solidFill>
                            <a:schemeClr val="tx1"/>
                          </a:solidFill>
                        </a:rPr>
                        <a:t>Open-AI releases GPT-3 language model with 175 Billion parameters</a:t>
                      </a:r>
                    </a:p>
                  </a:txBody>
                  <a:tcPr marL="121920" marR="121920" marT="60960" marB="60960">
                    <a:solidFill>
                      <a:schemeClr val="bg1"/>
                    </a:solidFill>
                  </a:tcPr>
                </a:tc>
                <a:extLst>
                  <a:ext uri="{0D108BD9-81ED-4DB2-BD59-A6C34878D82A}">
                    <a16:rowId xmlns:a16="http://schemas.microsoft.com/office/drawing/2014/main" val="3607739954"/>
                  </a:ext>
                </a:extLst>
              </a:tr>
            </a:tbl>
          </a:graphicData>
        </a:graphic>
      </p:graphicFrame>
      <p:pic>
        <p:nvPicPr>
          <p:cNvPr id="10242" name="Picture 2" descr="2018 ACM AM Turing Award Laureates">
            <a:extLst>
              <a:ext uri="{FF2B5EF4-FFF2-40B4-BE49-F238E27FC236}">
                <a16:creationId xmlns:a16="http://schemas.microsoft.com/office/drawing/2014/main" id="{FC76E5BD-26D0-764D-98DE-EEFB7CBD0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8618" y="2305831"/>
            <a:ext cx="4895849" cy="275535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BA9D351-B9DF-2449-B5AF-4EA835742ED6}"/>
              </a:ext>
            </a:extLst>
          </p:cNvPr>
          <p:cNvSpPr/>
          <p:nvPr/>
        </p:nvSpPr>
        <p:spPr>
          <a:xfrm>
            <a:off x="6288617" y="1508787"/>
            <a:ext cx="4895849" cy="379656"/>
          </a:xfrm>
          <a:prstGeom prst="rect">
            <a:avLst/>
          </a:prstGeom>
        </p:spPr>
        <p:txBody>
          <a:bodyPr wrap="square">
            <a:spAutoFit/>
          </a:bodyPr>
          <a:lstStyle/>
          <a:p>
            <a:pPr algn="ctr"/>
            <a:r>
              <a:rPr lang="en-GB" sz="1867" b="1" dirty="0"/>
              <a:t>Turing Award 2018</a:t>
            </a:r>
          </a:p>
        </p:txBody>
      </p:sp>
    </p:spTree>
    <p:extLst>
      <p:ext uri="{BB962C8B-B14F-4D97-AF65-F5344CB8AC3E}">
        <p14:creationId xmlns:p14="http://schemas.microsoft.com/office/powerpoint/2010/main" val="1221596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A561-7B49-5F49-BD18-951F0AB642DD}"/>
              </a:ext>
            </a:extLst>
          </p:cNvPr>
          <p:cNvSpPr>
            <a:spLocks noGrp="1"/>
          </p:cNvSpPr>
          <p:nvPr>
            <p:ph type="title"/>
          </p:nvPr>
        </p:nvSpPr>
        <p:spPr/>
        <p:txBody>
          <a:bodyPr/>
          <a:lstStyle/>
          <a:p>
            <a:r>
              <a:rPr lang="en-US" dirty="0"/>
              <a:t>Deep Learning Using Many Layers</a:t>
            </a:r>
          </a:p>
        </p:txBody>
      </p:sp>
      <p:pic>
        <p:nvPicPr>
          <p:cNvPr id="4" name="Picture 2" descr="Convolution neural network(basic) | Data Science and Machine Learning |  Kaggle">
            <a:extLst>
              <a:ext uri="{FF2B5EF4-FFF2-40B4-BE49-F238E27FC236}">
                <a16:creationId xmlns:a16="http://schemas.microsoft.com/office/drawing/2014/main" id="{02A911CE-EB89-3F49-8A2E-899DFEA2D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435" y="1508787"/>
            <a:ext cx="7297308" cy="35992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3641EC-49E9-CE4B-8870-D05E5FAD4B12}"/>
              </a:ext>
            </a:extLst>
          </p:cNvPr>
          <p:cNvSpPr txBox="1"/>
          <p:nvPr/>
        </p:nvSpPr>
        <p:spPr>
          <a:xfrm>
            <a:off x="8400257" y="2020903"/>
            <a:ext cx="2304753" cy="2780088"/>
          </a:xfrm>
          <a:prstGeom prst="rect">
            <a:avLst/>
          </a:prstGeom>
          <a:noFill/>
          <a:ln>
            <a:noFill/>
          </a:ln>
        </p:spPr>
        <p:txBody>
          <a:bodyPr wrap="square" tIns="120000" bIns="120000" rtlCol="0" anchor="t" anchorCtr="0">
            <a:noAutofit/>
          </a:bodyPr>
          <a:lstStyle>
            <a:defPPr>
              <a:defRPr lang="en-GB"/>
            </a:defPPr>
            <a:lvl1pPr>
              <a:defRPr sz="800"/>
            </a:lvl1pPr>
          </a:lstStyle>
          <a:p>
            <a:r>
              <a:rPr lang="en-US" sz="1867" dirty="0"/>
              <a:t>The core idea of deep learning is to exploit the ability of large neural networks to learn features within the data relevant to the task at hand</a:t>
            </a:r>
          </a:p>
        </p:txBody>
      </p:sp>
      <p:sp>
        <p:nvSpPr>
          <p:cNvPr id="7" name="Rectangle 6">
            <a:extLst>
              <a:ext uri="{FF2B5EF4-FFF2-40B4-BE49-F238E27FC236}">
                <a16:creationId xmlns:a16="http://schemas.microsoft.com/office/drawing/2014/main" id="{17A7A1E7-DD2E-D24A-9ED2-E59AC26F6C5B}"/>
              </a:ext>
            </a:extLst>
          </p:cNvPr>
          <p:cNvSpPr/>
          <p:nvPr/>
        </p:nvSpPr>
        <p:spPr>
          <a:xfrm>
            <a:off x="814917" y="6309784"/>
            <a:ext cx="6096000" cy="338554"/>
          </a:xfrm>
          <a:prstGeom prst="rect">
            <a:avLst/>
          </a:prstGeom>
          <a:solidFill>
            <a:schemeClr val="bg1"/>
          </a:solidFill>
        </p:spPr>
        <p:txBody>
          <a:bodyPr>
            <a:spAutoFit/>
          </a:bodyPr>
          <a:lstStyle/>
          <a:p>
            <a:r>
              <a:rPr lang="en-US" sz="800" dirty="0">
                <a:hlinkClick r:id="rId3"/>
              </a:rPr>
              <a:t>https://medium.com/@kuzuryu71/deep-learning-vs-machine-learning-7db5cfd75321</a:t>
            </a:r>
            <a:endParaRPr lang="en-US" sz="800" dirty="0"/>
          </a:p>
          <a:p>
            <a:endParaRPr lang="en-US" sz="800" dirty="0"/>
          </a:p>
        </p:txBody>
      </p:sp>
      <p:sp>
        <p:nvSpPr>
          <p:cNvPr id="8" name="TextBox 7">
            <a:extLst>
              <a:ext uri="{FF2B5EF4-FFF2-40B4-BE49-F238E27FC236}">
                <a16:creationId xmlns:a16="http://schemas.microsoft.com/office/drawing/2014/main" id="{89B0368B-C66B-CE46-9845-D7190E5ACA24}"/>
              </a:ext>
            </a:extLst>
          </p:cNvPr>
          <p:cNvSpPr txBox="1"/>
          <p:nvPr/>
        </p:nvSpPr>
        <p:spPr>
          <a:xfrm>
            <a:off x="1007435" y="5349213"/>
            <a:ext cx="10177032" cy="708867"/>
          </a:xfrm>
          <a:prstGeom prst="rect">
            <a:avLst/>
          </a:prstGeom>
          <a:solidFill>
            <a:schemeClr val="accent2">
              <a:lumMod val="20000"/>
              <a:lumOff val="80000"/>
            </a:schemeClr>
          </a:solidFill>
          <a:ln>
            <a:noFill/>
          </a:ln>
        </p:spPr>
        <p:txBody>
          <a:bodyPr wrap="square" tIns="0" bIns="0" rtlCol="0" anchor="ctr" anchorCtr="0">
            <a:noAutofit/>
          </a:bodyPr>
          <a:lstStyle>
            <a:defPPr>
              <a:defRPr lang="en-GB"/>
            </a:defPPr>
            <a:lvl1pPr>
              <a:defRPr sz="800"/>
            </a:lvl1pPr>
          </a:lstStyle>
          <a:p>
            <a:pPr algn="ctr"/>
            <a:r>
              <a:rPr lang="en-US" sz="1867" b="1" dirty="0"/>
              <a:t>To do this we need lots of data, sophisticated</a:t>
            </a:r>
          </a:p>
          <a:p>
            <a:pPr algn="ctr"/>
            <a:r>
              <a:rPr lang="en-US" sz="1867" b="1" dirty="0"/>
              <a:t>algorithms and lots of processing power</a:t>
            </a:r>
            <a:endParaRPr lang="en-US" sz="1867" dirty="0"/>
          </a:p>
        </p:txBody>
      </p:sp>
    </p:spTree>
    <p:extLst>
      <p:ext uri="{BB962C8B-B14F-4D97-AF65-F5344CB8AC3E}">
        <p14:creationId xmlns:p14="http://schemas.microsoft.com/office/powerpoint/2010/main" val="2838435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132F41-5235-6647-AE60-DA2A6069816C}"/>
              </a:ext>
            </a:extLst>
          </p:cNvPr>
          <p:cNvSpPr txBox="1"/>
          <p:nvPr/>
        </p:nvSpPr>
        <p:spPr>
          <a:xfrm>
            <a:off x="814919" y="2948948"/>
            <a:ext cx="10369549" cy="960537"/>
          </a:xfrm>
          <a:prstGeom prst="rect">
            <a:avLst/>
          </a:prstGeom>
          <a:noFill/>
        </p:spPr>
        <p:txBody>
          <a:bodyPr wrap="square" rtlCol="0" anchor="b" anchorCtr="0">
            <a:noAutofit/>
          </a:bodyPr>
          <a:lstStyle/>
          <a:p>
            <a:pPr algn="ctr"/>
            <a:r>
              <a:rPr lang="en-US" sz="2667" b="1" dirty="0">
                <a:solidFill>
                  <a:schemeClr val="tx2"/>
                </a:solidFill>
              </a:rPr>
              <a:t>Three Pillars of Machine Learning:</a:t>
            </a:r>
          </a:p>
          <a:p>
            <a:pPr algn="ctr"/>
            <a:r>
              <a:rPr lang="en-US" sz="2667" b="1" dirty="0">
                <a:solidFill>
                  <a:schemeClr val="tx2"/>
                </a:solidFill>
              </a:rPr>
              <a:t>Data, Algorithms &amp; Processing Power</a:t>
            </a:r>
          </a:p>
        </p:txBody>
      </p:sp>
    </p:spTree>
    <p:extLst>
      <p:ext uri="{BB962C8B-B14F-4D97-AF65-F5344CB8AC3E}">
        <p14:creationId xmlns:p14="http://schemas.microsoft.com/office/powerpoint/2010/main" val="3255072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0114B-DDB5-4B4A-B6B5-3000C03D9BD7}"/>
              </a:ext>
            </a:extLst>
          </p:cNvPr>
          <p:cNvSpPr>
            <a:spLocks noGrp="1"/>
          </p:cNvSpPr>
          <p:nvPr>
            <p:ph type="title"/>
          </p:nvPr>
        </p:nvSpPr>
        <p:spPr/>
        <p:txBody>
          <a:bodyPr/>
          <a:lstStyle/>
          <a:p>
            <a:r>
              <a:rPr lang="en-US" dirty="0"/>
              <a:t>Example: Open Source Image Data</a:t>
            </a:r>
          </a:p>
        </p:txBody>
      </p:sp>
      <p:sp>
        <p:nvSpPr>
          <p:cNvPr id="3" name="Rectangle 2">
            <a:extLst>
              <a:ext uri="{FF2B5EF4-FFF2-40B4-BE49-F238E27FC236}">
                <a16:creationId xmlns:a16="http://schemas.microsoft.com/office/drawing/2014/main" id="{2F648E85-7FDB-D740-8318-84FC5F495F94}"/>
              </a:ext>
            </a:extLst>
          </p:cNvPr>
          <p:cNvSpPr/>
          <p:nvPr/>
        </p:nvSpPr>
        <p:spPr>
          <a:xfrm>
            <a:off x="820619" y="6309785"/>
            <a:ext cx="2748269" cy="338554"/>
          </a:xfrm>
          <a:prstGeom prst="rect">
            <a:avLst/>
          </a:prstGeom>
          <a:solidFill>
            <a:schemeClr val="bg1"/>
          </a:solidFill>
        </p:spPr>
        <p:txBody>
          <a:bodyPr wrap="square">
            <a:spAutoFit/>
          </a:bodyPr>
          <a:lstStyle/>
          <a:p>
            <a:r>
              <a:rPr lang="en-US" sz="800" dirty="0">
                <a:hlinkClick r:id="rId2"/>
              </a:rPr>
              <a:t>https://zbigatron.com/the-top-image-datasets/</a:t>
            </a:r>
            <a:endParaRPr lang="en-US" sz="800" dirty="0"/>
          </a:p>
          <a:p>
            <a:endParaRPr lang="en-US" sz="800" dirty="0"/>
          </a:p>
        </p:txBody>
      </p:sp>
      <p:sp>
        <p:nvSpPr>
          <p:cNvPr id="4" name="Rectangle 3">
            <a:extLst>
              <a:ext uri="{FF2B5EF4-FFF2-40B4-BE49-F238E27FC236}">
                <a16:creationId xmlns:a16="http://schemas.microsoft.com/office/drawing/2014/main" id="{E69414BC-3D47-AA47-B0B1-8AAA425A5E6E}"/>
              </a:ext>
            </a:extLst>
          </p:cNvPr>
          <p:cNvSpPr/>
          <p:nvPr/>
        </p:nvSpPr>
        <p:spPr>
          <a:xfrm>
            <a:off x="815414" y="1508787"/>
            <a:ext cx="3033369" cy="338554"/>
          </a:xfrm>
          <a:prstGeom prst="rect">
            <a:avLst/>
          </a:prstGeom>
          <a:solidFill>
            <a:schemeClr val="accent3">
              <a:lumMod val="20000"/>
              <a:lumOff val="80000"/>
            </a:schemeClr>
          </a:solidFill>
        </p:spPr>
        <p:txBody>
          <a:bodyPr wrap="square">
            <a:spAutoFit/>
          </a:bodyPr>
          <a:lstStyle/>
          <a:p>
            <a:pPr>
              <a:spcAft>
                <a:spcPts val="1067"/>
              </a:spcAft>
            </a:pPr>
            <a:r>
              <a:rPr lang="en-US" sz="1600" b="1" dirty="0"/>
              <a:t>ImageNet</a:t>
            </a:r>
          </a:p>
        </p:txBody>
      </p:sp>
      <p:sp>
        <p:nvSpPr>
          <p:cNvPr id="5" name="Rectangle 4">
            <a:extLst>
              <a:ext uri="{FF2B5EF4-FFF2-40B4-BE49-F238E27FC236}">
                <a16:creationId xmlns:a16="http://schemas.microsoft.com/office/drawing/2014/main" id="{5BE85EF8-97BF-7D41-BF2B-5612AF4B0EA7}"/>
              </a:ext>
            </a:extLst>
          </p:cNvPr>
          <p:cNvSpPr/>
          <p:nvPr/>
        </p:nvSpPr>
        <p:spPr>
          <a:xfrm>
            <a:off x="4579317" y="1508787"/>
            <a:ext cx="3033369" cy="338554"/>
          </a:xfrm>
          <a:prstGeom prst="rect">
            <a:avLst/>
          </a:prstGeom>
          <a:solidFill>
            <a:schemeClr val="accent3">
              <a:lumMod val="20000"/>
              <a:lumOff val="80000"/>
            </a:schemeClr>
          </a:solidFill>
        </p:spPr>
        <p:txBody>
          <a:bodyPr wrap="square">
            <a:spAutoFit/>
          </a:bodyPr>
          <a:lstStyle/>
          <a:p>
            <a:pPr>
              <a:spcAft>
                <a:spcPts val="1067"/>
              </a:spcAft>
            </a:pPr>
            <a:r>
              <a:rPr lang="en-US" sz="1600" b="1" dirty="0"/>
              <a:t>Coco Dataset</a:t>
            </a:r>
          </a:p>
        </p:txBody>
      </p:sp>
      <p:sp>
        <p:nvSpPr>
          <p:cNvPr id="6" name="Rectangle 5">
            <a:extLst>
              <a:ext uri="{FF2B5EF4-FFF2-40B4-BE49-F238E27FC236}">
                <a16:creationId xmlns:a16="http://schemas.microsoft.com/office/drawing/2014/main" id="{3C7AFC81-A164-2E4B-B527-4037598B50BA}"/>
              </a:ext>
            </a:extLst>
          </p:cNvPr>
          <p:cNvSpPr/>
          <p:nvPr/>
        </p:nvSpPr>
        <p:spPr>
          <a:xfrm>
            <a:off x="8343218" y="1508787"/>
            <a:ext cx="3033369" cy="338554"/>
          </a:xfrm>
          <a:prstGeom prst="rect">
            <a:avLst/>
          </a:prstGeom>
          <a:solidFill>
            <a:schemeClr val="accent3">
              <a:lumMod val="20000"/>
              <a:lumOff val="80000"/>
            </a:schemeClr>
          </a:solidFill>
        </p:spPr>
        <p:txBody>
          <a:bodyPr wrap="square">
            <a:spAutoFit/>
          </a:bodyPr>
          <a:lstStyle/>
          <a:p>
            <a:pPr>
              <a:spcAft>
                <a:spcPts val="1067"/>
              </a:spcAft>
            </a:pPr>
            <a:r>
              <a:rPr lang="en-US" sz="1600" b="1" dirty="0"/>
              <a:t>Open Images</a:t>
            </a:r>
          </a:p>
        </p:txBody>
      </p:sp>
      <p:sp>
        <p:nvSpPr>
          <p:cNvPr id="7" name="Rectangle 6">
            <a:extLst>
              <a:ext uri="{FF2B5EF4-FFF2-40B4-BE49-F238E27FC236}">
                <a16:creationId xmlns:a16="http://schemas.microsoft.com/office/drawing/2014/main" id="{5E13E536-5600-C643-A70E-3402062B640D}"/>
              </a:ext>
            </a:extLst>
          </p:cNvPr>
          <p:cNvSpPr/>
          <p:nvPr/>
        </p:nvSpPr>
        <p:spPr>
          <a:xfrm>
            <a:off x="814918" y="1977477"/>
            <a:ext cx="3033369" cy="2239074"/>
          </a:xfrm>
          <a:prstGeom prst="rect">
            <a:avLst/>
          </a:prstGeom>
        </p:spPr>
        <p:txBody>
          <a:bodyPr wrap="square">
            <a:spAutoFit/>
          </a:bodyPr>
          <a:lstStyle/>
          <a:p>
            <a:pPr marL="228594" indent="-228594">
              <a:spcAft>
                <a:spcPts val="1067"/>
              </a:spcAft>
              <a:buFont typeface="Wingdings" pitchFamily="2" charset="2"/>
              <a:buChar char="§"/>
            </a:pPr>
            <a:r>
              <a:rPr lang="en-US" sz="1600" dirty="0"/>
              <a:t>Biggest and best known, out of Stanford</a:t>
            </a:r>
          </a:p>
          <a:p>
            <a:pPr marL="228594" indent="-228594">
              <a:spcAft>
                <a:spcPts val="1067"/>
              </a:spcAft>
              <a:buFont typeface="Wingdings" pitchFamily="2" charset="2"/>
              <a:buChar char="§"/>
            </a:pPr>
            <a:r>
              <a:rPr lang="en-US" sz="1600" b="1" dirty="0"/>
              <a:t>14M labelled images</a:t>
            </a:r>
          </a:p>
          <a:p>
            <a:pPr marL="228594" indent="-228594">
              <a:spcAft>
                <a:spcPts val="1067"/>
              </a:spcAft>
              <a:buFont typeface="Wingdings" pitchFamily="2" charset="2"/>
              <a:buChar char="§"/>
            </a:pPr>
            <a:r>
              <a:rPr lang="en-US" sz="1600" dirty="0"/>
              <a:t>1 Million images with bounding box notations</a:t>
            </a:r>
          </a:p>
          <a:p>
            <a:pPr marL="228594" indent="-228594">
              <a:spcAft>
                <a:spcPts val="1067"/>
              </a:spcAft>
              <a:buFont typeface="Wingdings" pitchFamily="2" charset="2"/>
              <a:buChar char="§"/>
            </a:pPr>
            <a:r>
              <a:rPr lang="en-US" sz="1600" dirty="0"/>
              <a:t>22k image categories, arranged by hierarchy</a:t>
            </a:r>
          </a:p>
        </p:txBody>
      </p:sp>
      <p:sp>
        <p:nvSpPr>
          <p:cNvPr id="8" name="Rectangle 7">
            <a:extLst>
              <a:ext uri="{FF2B5EF4-FFF2-40B4-BE49-F238E27FC236}">
                <a16:creationId xmlns:a16="http://schemas.microsoft.com/office/drawing/2014/main" id="{3A670590-DDB1-274E-8C22-870471011BB7}"/>
              </a:ext>
            </a:extLst>
          </p:cNvPr>
          <p:cNvSpPr/>
          <p:nvPr/>
        </p:nvSpPr>
        <p:spPr>
          <a:xfrm>
            <a:off x="4579316" y="1977475"/>
            <a:ext cx="3033369" cy="2485296"/>
          </a:xfrm>
          <a:prstGeom prst="rect">
            <a:avLst/>
          </a:prstGeom>
        </p:spPr>
        <p:txBody>
          <a:bodyPr wrap="square">
            <a:spAutoFit/>
          </a:bodyPr>
          <a:lstStyle/>
          <a:p>
            <a:pPr marL="228594" indent="-228594">
              <a:spcAft>
                <a:spcPts val="1067"/>
              </a:spcAft>
              <a:buFont typeface="Wingdings" pitchFamily="2" charset="2"/>
              <a:buChar char="§"/>
            </a:pPr>
            <a:r>
              <a:rPr lang="en-US" sz="1600" b="1" dirty="0"/>
              <a:t>Co</a:t>
            </a:r>
            <a:r>
              <a:rPr lang="en-US" sz="1600" dirty="0"/>
              <a:t>mmon </a:t>
            </a:r>
            <a:r>
              <a:rPr lang="en-US" sz="1600" b="1" dirty="0"/>
              <a:t>O</a:t>
            </a:r>
            <a:r>
              <a:rPr lang="en-US" sz="1600" dirty="0"/>
              <a:t>bjects in </a:t>
            </a:r>
            <a:r>
              <a:rPr lang="en-US" sz="1600" b="1" dirty="0"/>
              <a:t>Co</a:t>
            </a:r>
            <a:r>
              <a:rPr lang="en-US" sz="1600" dirty="0"/>
              <a:t>ntext: backed by Microsoft and Facebook</a:t>
            </a:r>
          </a:p>
          <a:p>
            <a:pPr marL="228594" indent="-228594">
              <a:spcAft>
                <a:spcPts val="1067"/>
              </a:spcAft>
              <a:buFont typeface="Wingdings" pitchFamily="2" charset="2"/>
              <a:buChar char="§"/>
            </a:pPr>
            <a:r>
              <a:rPr lang="en-GB" sz="1600" dirty="0"/>
              <a:t>A large-scale object detection, segmentation, and captioning dataset</a:t>
            </a:r>
          </a:p>
          <a:p>
            <a:pPr marL="228594" indent="-228594">
              <a:spcAft>
                <a:spcPts val="1067"/>
              </a:spcAft>
              <a:buFont typeface="Wingdings" pitchFamily="2" charset="2"/>
              <a:buChar char="§"/>
            </a:pPr>
            <a:r>
              <a:rPr lang="en-GB" sz="1600" b="1" dirty="0"/>
              <a:t>~200k labelled images</a:t>
            </a:r>
            <a:endParaRPr lang="en-US" sz="1600" b="1" dirty="0"/>
          </a:p>
          <a:p>
            <a:pPr marL="228594" indent="-228594">
              <a:spcAft>
                <a:spcPts val="1067"/>
              </a:spcAft>
              <a:buFont typeface="Wingdings" pitchFamily="2" charset="2"/>
              <a:buChar char="§"/>
            </a:pPr>
            <a:endParaRPr lang="en-US" sz="1600" b="1" dirty="0"/>
          </a:p>
        </p:txBody>
      </p:sp>
      <p:sp>
        <p:nvSpPr>
          <p:cNvPr id="9" name="Rectangle 8">
            <a:extLst>
              <a:ext uri="{FF2B5EF4-FFF2-40B4-BE49-F238E27FC236}">
                <a16:creationId xmlns:a16="http://schemas.microsoft.com/office/drawing/2014/main" id="{22173789-C6E5-8941-9BE0-FD73370B5A9A}"/>
              </a:ext>
            </a:extLst>
          </p:cNvPr>
          <p:cNvSpPr/>
          <p:nvPr/>
        </p:nvSpPr>
        <p:spPr>
          <a:xfrm>
            <a:off x="8336781" y="1977473"/>
            <a:ext cx="3033369" cy="1887696"/>
          </a:xfrm>
          <a:prstGeom prst="rect">
            <a:avLst/>
          </a:prstGeom>
        </p:spPr>
        <p:txBody>
          <a:bodyPr wrap="square">
            <a:spAutoFit/>
          </a:bodyPr>
          <a:lstStyle/>
          <a:p>
            <a:pPr marL="228594" indent="-228594">
              <a:spcAft>
                <a:spcPts val="1067"/>
              </a:spcAft>
              <a:buFont typeface="Wingdings" pitchFamily="2" charset="2"/>
              <a:buChar char="§"/>
            </a:pPr>
            <a:r>
              <a:rPr lang="en-GB" sz="1600" dirty="0"/>
              <a:t>Released by Google</a:t>
            </a:r>
          </a:p>
          <a:p>
            <a:pPr marL="228594" indent="-228594">
              <a:spcAft>
                <a:spcPts val="1067"/>
              </a:spcAft>
              <a:buFont typeface="Wingdings" pitchFamily="2" charset="2"/>
              <a:buChar char="§"/>
            </a:pPr>
            <a:r>
              <a:rPr lang="en-GB" sz="1600" b="1" dirty="0"/>
              <a:t>~9M labelled images </a:t>
            </a:r>
          </a:p>
          <a:p>
            <a:pPr marL="228594" indent="-228594">
              <a:spcAft>
                <a:spcPts val="1067"/>
              </a:spcAft>
              <a:buFont typeface="Wingdings" pitchFamily="2" charset="2"/>
              <a:buChar char="§"/>
            </a:pPr>
            <a:r>
              <a:rPr lang="en-GB" sz="1600" dirty="0"/>
              <a:t>object bounding boxes </a:t>
            </a:r>
          </a:p>
          <a:p>
            <a:pPr marL="228594" indent="-228594">
              <a:spcAft>
                <a:spcPts val="1067"/>
              </a:spcAft>
              <a:buFont typeface="Wingdings" pitchFamily="2" charset="2"/>
              <a:buChar char="§"/>
            </a:pPr>
            <a:r>
              <a:rPr lang="en-GB" sz="1600" dirty="0"/>
              <a:t>object segmentation </a:t>
            </a:r>
          </a:p>
          <a:p>
            <a:pPr marL="228594" indent="-228594">
              <a:spcAft>
                <a:spcPts val="1067"/>
              </a:spcAft>
              <a:buFont typeface="Wingdings" pitchFamily="2" charset="2"/>
              <a:buChar char="§"/>
            </a:pPr>
            <a:r>
              <a:rPr lang="en-GB" sz="1600" dirty="0"/>
              <a:t>visual relationships</a:t>
            </a:r>
          </a:p>
        </p:txBody>
      </p:sp>
      <p:pic>
        <p:nvPicPr>
          <p:cNvPr id="10" name="Picture 9">
            <a:extLst>
              <a:ext uri="{FF2B5EF4-FFF2-40B4-BE49-F238E27FC236}">
                <a16:creationId xmlns:a16="http://schemas.microsoft.com/office/drawing/2014/main" id="{407100BB-21BF-F641-93F3-850893EC9D41}"/>
              </a:ext>
            </a:extLst>
          </p:cNvPr>
          <p:cNvPicPr>
            <a:picLocks noChangeAspect="1"/>
          </p:cNvPicPr>
          <p:nvPr/>
        </p:nvPicPr>
        <p:blipFill rotWithShape="1">
          <a:blip r:embed="rId3"/>
          <a:srcRect l="25460" t="8817" r="59228" b="9521"/>
          <a:stretch/>
        </p:blipFill>
        <p:spPr>
          <a:xfrm>
            <a:off x="3503713" y="1564791"/>
            <a:ext cx="209863" cy="239843"/>
          </a:xfrm>
          <a:prstGeom prst="rect">
            <a:avLst/>
          </a:prstGeom>
        </p:spPr>
      </p:pic>
      <p:pic>
        <p:nvPicPr>
          <p:cNvPr id="11" name="Picture 4">
            <a:extLst>
              <a:ext uri="{FF2B5EF4-FFF2-40B4-BE49-F238E27FC236}">
                <a16:creationId xmlns:a16="http://schemas.microsoft.com/office/drawing/2014/main" id="{F11E6666-29E6-B747-B051-4D551C3193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77" t="4692" r="15866" b="6404"/>
          <a:stretch/>
        </p:blipFill>
        <p:spPr bwMode="auto">
          <a:xfrm>
            <a:off x="807423" y="3908835"/>
            <a:ext cx="3102876" cy="22003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874D9BB-64B1-A947-A4BA-118549E6C01A}"/>
              </a:ext>
            </a:extLst>
          </p:cNvPr>
          <p:cNvPicPr>
            <a:picLocks noChangeAspect="1"/>
          </p:cNvPicPr>
          <p:nvPr/>
        </p:nvPicPr>
        <p:blipFill rotWithShape="1">
          <a:blip r:embed="rId5"/>
          <a:srcRect b="29900"/>
          <a:stretch/>
        </p:blipFill>
        <p:spPr>
          <a:xfrm>
            <a:off x="8419945" y="4284993"/>
            <a:ext cx="2950204" cy="1847335"/>
          </a:xfrm>
          <a:prstGeom prst="rect">
            <a:avLst/>
          </a:prstGeom>
        </p:spPr>
      </p:pic>
      <p:pic>
        <p:nvPicPr>
          <p:cNvPr id="13" name="Picture 12">
            <a:extLst>
              <a:ext uri="{FF2B5EF4-FFF2-40B4-BE49-F238E27FC236}">
                <a16:creationId xmlns:a16="http://schemas.microsoft.com/office/drawing/2014/main" id="{A3C9E33E-16E7-5A4C-88C1-9922FF32A81F}"/>
              </a:ext>
            </a:extLst>
          </p:cNvPr>
          <p:cNvPicPr>
            <a:picLocks noChangeAspect="1"/>
          </p:cNvPicPr>
          <p:nvPr/>
        </p:nvPicPr>
        <p:blipFill>
          <a:blip r:embed="rId6"/>
          <a:stretch>
            <a:fillRect/>
          </a:stretch>
        </p:blipFill>
        <p:spPr>
          <a:xfrm>
            <a:off x="10978440" y="1553697"/>
            <a:ext cx="302137" cy="278896"/>
          </a:xfrm>
          <a:prstGeom prst="rect">
            <a:avLst/>
          </a:prstGeom>
        </p:spPr>
      </p:pic>
      <p:pic>
        <p:nvPicPr>
          <p:cNvPr id="14" name="Picture 13">
            <a:extLst>
              <a:ext uri="{FF2B5EF4-FFF2-40B4-BE49-F238E27FC236}">
                <a16:creationId xmlns:a16="http://schemas.microsoft.com/office/drawing/2014/main" id="{4A53CFFC-A896-6E4B-BC32-DC34899C4972}"/>
              </a:ext>
            </a:extLst>
          </p:cNvPr>
          <p:cNvPicPr>
            <a:picLocks noChangeAspect="1"/>
          </p:cNvPicPr>
          <p:nvPr/>
        </p:nvPicPr>
        <p:blipFill>
          <a:blip r:embed="rId7"/>
          <a:stretch>
            <a:fillRect/>
          </a:stretch>
        </p:blipFill>
        <p:spPr>
          <a:xfrm>
            <a:off x="7248128" y="1570824"/>
            <a:ext cx="272184" cy="239781"/>
          </a:xfrm>
          <a:prstGeom prst="rect">
            <a:avLst/>
          </a:prstGeom>
        </p:spPr>
      </p:pic>
      <p:pic>
        <p:nvPicPr>
          <p:cNvPr id="15" name="Picture 14">
            <a:extLst>
              <a:ext uri="{FF2B5EF4-FFF2-40B4-BE49-F238E27FC236}">
                <a16:creationId xmlns:a16="http://schemas.microsoft.com/office/drawing/2014/main" id="{DCD3017D-7F48-3F48-83D0-A6AEF0CE2FB8}"/>
              </a:ext>
            </a:extLst>
          </p:cNvPr>
          <p:cNvPicPr>
            <a:picLocks noChangeAspect="1"/>
          </p:cNvPicPr>
          <p:nvPr/>
        </p:nvPicPr>
        <p:blipFill>
          <a:blip r:embed="rId8"/>
          <a:stretch>
            <a:fillRect/>
          </a:stretch>
        </p:blipFill>
        <p:spPr>
          <a:xfrm>
            <a:off x="4566314" y="4574037"/>
            <a:ext cx="2947929" cy="1439147"/>
          </a:xfrm>
          <a:prstGeom prst="rect">
            <a:avLst/>
          </a:prstGeom>
        </p:spPr>
      </p:pic>
    </p:spTree>
    <p:extLst>
      <p:ext uri="{BB962C8B-B14F-4D97-AF65-F5344CB8AC3E}">
        <p14:creationId xmlns:p14="http://schemas.microsoft.com/office/powerpoint/2010/main" val="590206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CC784-7678-034A-BE2F-F3BB4D4346C9}"/>
              </a:ext>
            </a:extLst>
          </p:cNvPr>
          <p:cNvSpPr>
            <a:spLocks noGrp="1"/>
          </p:cNvSpPr>
          <p:nvPr>
            <p:ph type="title"/>
          </p:nvPr>
        </p:nvSpPr>
        <p:spPr/>
        <p:txBody>
          <a:bodyPr/>
          <a:lstStyle/>
          <a:p>
            <a:r>
              <a:rPr lang="en-US" dirty="0"/>
              <a:t>Open Source Algorithms Are Also Available</a:t>
            </a:r>
          </a:p>
        </p:txBody>
      </p:sp>
      <p:sp>
        <p:nvSpPr>
          <p:cNvPr id="3" name="TextBox 2">
            <a:extLst>
              <a:ext uri="{FF2B5EF4-FFF2-40B4-BE49-F238E27FC236}">
                <a16:creationId xmlns:a16="http://schemas.microsoft.com/office/drawing/2014/main" id="{F6B12B1E-8655-2747-A539-46DF684BDAE0}"/>
              </a:ext>
            </a:extLst>
          </p:cNvPr>
          <p:cNvSpPr txBox="1"/>
          <p:nvPr/>
        </p:nvSpPr>
        <p:spPr>
          <a:xfrm>
            <a:off x="814919" y="2069689"/>
            <a:ext cx="2460189" cy="1815882"/>
          </a:xfrm>
          <a:prstGeom prst="rect">
            <a:avLst/>
          </a:prstGeom>
          <a:noFill/>
        </p:spPr>
        <p:txBody>
          <a:bodyPr wrap="square" rtlCol="0">
            <a:spAutoFit/>
          </a:bodyPr>
          <a:lstStyle/>
          <a:p>
            <a:r>
              <a:rPr lang="en-GB" sz="1600" b="1" dirty="0">
                <a:solidFill>
                  <a:srgbClr val="D1026A"/>
                </a:solidFill>
              </a:rPr>
              <a:t>Google</a:t>
            </a:r>
            <a:r>
              <a:rPr lang="en-GB" sz="1600" dirty="0">
                <a:solidFill>
                  <a:srgbClr val="D1026A"/>
                </a:solidFill>
              </a:rPr>
              <a:t>’s</a:t>
            </a:r>
            <a:r>
              <a:rPr lang="en-GB" sz="1600" dirty="0"/>
              <a:t> TensorFlow is JavaScript-based and comes equipped with a wide range of tools and community resources that facilitate easy training and deploying Deep Learning</a:t>
            </a:r>
            <a:endParaRPr lang="en-US" sz="1600" dirty="0"/>
          </a:p>
        </p:txBody>
      </p:sp>
      <p:sp>
        <p:nvSpPr>
          <p:cNvPr id="4" name="TextBox 3">
            <a:extLst>
              <a:ext uri="{FF2B5EF4-FFF2-40B4-BE49-F238E27FC236}">
                <a16:creationId xmlns:a16="http://schemas.microsoft.com/office/drawing/2014/main" id="{0D074BC1-2106-AB48-A487-F85D736DE705}"/>
              </a:ext>
            </a:extLst>
          </p:cNvPr>
          <p:cNvSpPr txBox="1"/>
          <p:nvPr/>
        </p:nvSpPr>
        <p:spPr>
          <a:xfrm>
            <a:off x="8911302" y="1603635"/>
            <a:ext cx="2460188" cy="317392"/>
          </a:xfrm>
          <a:prstGeom prst="rect">
            <a:avLst/>
          </a:prstGeom>
          <a:solidFill>
            <a:schemeClr val="accent2">
              <a:lumMod val="20000"/>
              <a:lumOff val="80000"/>
            </a:schemeClr>
          </a:solidFill>
          <a:ln>
            <a:noFill/>
          </a:ln>
        </p:spPr>
        <p:txBody>
          <a:bodyPr wrap="square" tIns="0" bIns="0" rtlCol="0" anchor="ctr" anchorCtr="0">
            <a:noAutofit/>
          </a:bodyPr>
          <a:lstStyle>
            <a:defPPr>
              <a:defRPr lang="en-GB"/>
            </a:defPPr>
            <a:lvl1pPr>
              <a:defRPr sz="800"/>
            </a:lvl1pPr>
          </a:lstStyle>
          <a:p>
            <a:r>
              <a:rPr lang="en-US" sz="1600" b="1" dirty="0" err="1"/>
              <a:t>Keras</a:t>
            </a:r>
            <a:endParaRPr lang="en-US" sz="1600" dirty="0"/>
          </a:p>
        </p:txBody>
      </p:sp>
      <p:sp>
        <p:nvSpPr>
          <p:cNvPr id="5" name="TextBox 4">
            <a:extLst>
              <a:ext uri="{FF2B5EF4-FFF2-40B4-BE49-F238E27FC236}">
                <a16:creationId xmlns:a16="http://schemas.microsoft.com/office/drawing/2014/main" id="{949C77A3-8C76-D544-A6EC-CCD0C3537493}"/>
              </a:ext>
            </a:extLst>
          </p:cNvPr>
          <p:cNvSpPr txBox="1"/>
          <p:nvPr/>
        </p:nvSpPr>
        <p:spPr>
          <a:xfrm>
            <a:off x="6214373" y="1604797"/>
            <a:ext cx="2460188" cy="317392"/>
          </a:xfrm>
          <a:prstGeom prst="rect">
            <a:avLst/>
          </a:prstGeom>
          <a:solidFill>
            <a:schemeClr val="accent2">
              <a:lumMod val="20000"/>
              <a:lumOff val="80000"/>
            </a:schemeClr>
          </a:solidFill>
          <a:ln>
            <a:noFill/>
          </a:ln>
        </p:spPr>
        <p:txBody>
          <a:bodyPr wrap="square" tIns="0" bIns="0" rtlCol="0" anchor="ctr" anchorCtr="0">
            <a:noAutofit/>
          </a:bodyPr>
          <a:lstStyle>
            <a:defPPr>
              <a:defRPr lang="en-GB"/>
            </a:defPPr>
            <a:lvl1pPr>
              <a:defRPr sz="800"/>
            </a:lvl1pPr>
          </a:lstStyle>
          <a:p>
            <a:r>
              <a:rPr lang="en-US" sz="1600" b="1" dirty="0"/>
              <a:t>Sonnet</a:t>
            </a:r>
            <a:endParaRPr lang="en-US" sz="1600" dirty="0"/>
          </a:p>
        </p:txBody>
      </p:sp>
      <p:sp>
        <p:nvSpPr>
          <p:cNvPr id="6" name="TextBox 5">
            <a:extLst>
              <a:ext uri="{FF2B5EF4-FFF2-40B4-BE49-F238E27FC236}">
                <a16:creationId xmlns:a16="http://schemas.microsoft.com/office/drawing/2014/main" id="{5530BBA3-142B-0C4A-BD34-6B2D5C7906CE}"/>
              </a:ext>
            </a:extLst>
          </p:cNvPr>
          <p:cNvSpPr txBox="1"/>
          <p:nvPr/>
        </p:nvSpPr>
        <p:spPr>
          <a:xfrm>
            <a:off x="3517442" y="1604797"/>
            <a:ext cx="2460188" cy="317392"/>
          </a:xfrm>
          <a:prstGeom prst="rect">
            <a:avLst/>
          </a:prstGeom>
          <a:solidFill>
            <a:schemeClr val="accent2">
              <a:lumMod val="20000"/>
              <a:lumOff val="80000"/>
            </a:schemeClr>
          </a:solidFill>
          <a:ln>
            <a:noFill/>
          </a:ln>
        </p:spPr>
        <p:txBody>
          <a:bodyPr wrap="square" tIns="0" bIns="0" rtlCol="0" anchor="ctr" anchorCtr="0">
            <a:noAutofit/>
          </a:bodyPr>
          <a:lstStyle>
            <a:defPPr>
              <a:defRPr lang="en-GB"/>
            </a:defPPr>
            <a:lvl1pPr>
              <a:defRPr sz="800"/>
            </a:lvl1pPr>
          </a:lstStyle>
          <a:p>
            <a:r>
              <a:rPr lang="en-US" sz="1600" b="1" dirty="0" err="1"/>
              <a:t>Pytorch</a:t>
            </a:r>
            <a:endParaRPr lang="en-US" sz="1600" dirty="0"/>
          </a:p>
        </p:txBody>
      </p:sp>
      <p:sp>
        <p:nvSpPr>
          <p:cNvPr id="7" name="TextBox 6">
            <a:extLst>
              <a:ext uri="{FF2B5EF4-FFF2-40B4-BE49-F238E27FC236}">
                <a16:creationId xmlns:a16="http://schemas.microsoft.com/office/drawing/2014/main" id="{04DE9355-D9EE-B243-902D-43FBC056BD3D}"/>
              </a:ext>
            </a:extLst>
          </p:cNvPr>
          <p:cNvSpPr txBox="1"/>
          <p:nvPr/>
        </p:nvSpPr>
        <p:spPr>
          <a:xfrm>
            <a:off x="820511" y="1604797"/>
            <a:ext cx="2460188" cy="317392"/>
          </a:xfrm>
          <a:prstGeom prst="rect">
            <a:avLst/>
          </a:prstGeom>
          <a:solidFill>
            <a:schemeClr val="accent2">
              <a:lumMod val="20000"/>
              <a:lumOff val="80000"/>
            </a:schemeClr>
          </a:solidFill>
          <a:ln>
            <a:noFill/>
          </a:ln>
        </p:spPr>
        <p:txBody>
          <a:bodyPr wrap="square" tIns="0" bIns="0" rtlCol="0" anchor="ctr" anchorCtr="0">
            <a:noAutofit/>
          </a:bodyPr>
          <a:lstStyle>
            <a:defPPr>
              <a:defRPr lang="en-GB"/>
            </a:defPPr>
            <a:lvl1pPr>
              <a:defRPr sz="800"/>
            </a:lvl1pPr>
          </a:lstStyle>
          <a:p>
            <a:r>
              <a:rPr lang="en-US" sz="1600" b="1" dirty="0" err="1"/>
              <a:t>Tensorflow</a:t>
            </a:r>
            <a:endParaRPr lang="en-US" sz="1600" dirty="0"/>
          </a:p>
        </p:txBody>
      </p:sp>
      <p:sp>
        <p:nvSpPr>
          <p:cNvPr id="8" name="TextBox 7">
            <a:extLst>
              <a:ext uri="{FF2B5EF4-FFF2-40B4-BE49-F238E27FC236}">
                <a16:creationId xmlns:a16="http://schemas.microsoft.com/office/drawing/2014/main" id="{BC24CC3E-54A7-584B-AD82-BF23B37BC907}"/>
              </a:ext>
            </a:extLst>
          </p:cNvPr>
          <p:cNvSpPr txBox="1"/>
          <p:nvPr/>
        </p:nvSpPr>
        <p:spPr>
          <a:xfrm>
            <a:off x="3517442" y="2069689"/>
            <a:ext cx="2460189" cy="1569660"/>
          </a:xfrm>
          <a:prstGeom prst="rect">
            <a:avLst/>
          </a:prstGeom>
          <a:noFill/>
        </p:spPr>
        <p:txBody>
          <a:bodyPr wrap="square" rtlCol="0">
            <a:spAutoFit/>
          </a:bodyPr>
          <a:lstStyle/>
          <a:p>
            <a:r>
              <a:rPr lang="en-GB" sz="1600" dirty="0"/>
              <a:t>Open-source DL framework from </a:t>
            </a:r>
            <a:r>
              <a:rPr lang="en-GB" sz="1600" b="1" dirty="0">
                <a:solidFill>
                  <a:srgbClr val="D1026A"/>
                </a:solidFill>
              </a:rPr>
              <a:t>Facebook</a:t>
            </a:r>
            <a:r>
              <a:rPr lang="en-GB" sz="1600" dirty="0"/>
              <a:t>. Designed to speed process from prototyping to production. It has a C++ frontend atop a Python interface</a:t>
            </a:r>
            <a:endParaRPr lang="en-US" sz="1600" dirty="0"/>
          </a:p>
        </p:txBody>
      </p:sp>
      <p:sp>
        <p:nvSpPr>
          <p:cNvPr id="9" name="TextBox 8">
            <a:extLst>
              <a:ext uri="{FF2B5EF4-FFF2-40B4-BE49-F238E27FC236}">
                <a16:creationId xmlns:a16="http://schemas.microsoft.com/office/drawing/2014/main" id="{CB4C02B8-CB18-8644-A92A-7FC5F3DF35C1}"/>
              </a:ext>
            </a:extLst>
          </p:cNvPr>
          <p:cNvSpPr txBox="1"/>
          <p:nvPr/>
        </p:nvSpPr>
        <p:spPr>
          <a:xfrm>
            <a:off x="6170771" y="2074783"/>
            <a:ext cx="2613528" cy="1323439"/>
          </a:xfrm>
          <a:prstGeom prst="rect">
            <a:avLst/>
          </a:prstGeom>
          <a:noFill/>
        </p:spPr>
        <p:txBody>
          <a:bodyPr wrap="square" rtlCol="0">
            <a:spAutoFit/>
          </a:bodyPr>
          <a:lstStyle/>
          <a:p>
            <a:r>
              <a:rPr lang="en-GB" sz="1600" dirty="0"/>
              <a:t>Developed by </a:t>
            </a:r>
            <a:r>
              <a:rPr lang="en-GB" sz="1600" b="1" dirty="0">
                <a:solidFill>
                  <a:srgbClr val="D1026A"/>
                </a:solidFill>
              </a:rPr>
              <a:t>DeepMind</a:t>
            </a:r>
            <a:r>
              <a:rPr lang="en-GB" sz="1600" dirty="0"/>
              <a:t>, Sonnet is a high-level library designed for building complex neural network structures in TensorFlow.</a:t>
            </a:r>
            <a:endParaRPr lang="en-US" sz="1600" dirty="0"/>
          </a:p>
        </p:txBody>
      </p:sp>
      <p:sp>
        <p:nvSpPr>
          <p:cNvPr id="10" name="TextBox 9">
            <a:extLst>
              <a:ext uri="{FF2B5EF4-FFF2-40B4-BE49-F238E27FC236}">
                <a16:creationId xmlns:a16="http://schemas.microsoft.com/office/drawing/2014/main" id="{FC6BBB8A-07D9-034F-A489-B500567F0C4F}"/>
              </a:ext>
            </a:extLst>
          </p:cNvPr>
          <p:cNvSpPr txBox="1"/>
          <p:nvPr/>
        </p:nvSpPr>
        <p:spPr>
          <a:xfrm>
            <a:off x="8911302" y="2045910"/>
            <a:ext cx="2465783" cy="1815882"/>
          </a:xfrm>
          <a:prstGeom prst="rect">
            <a:avLst/>
          </a:prstGeom>
          <a:noFill/>
        </p:spPr>
        <p:txBody>
          <a:bodyPr wrap="square" rtlCol="0">
            <a:spAutoFit/>
          </a:bodyPr>
          <a:lstStyle/>
          <a:p>
            <a:r>
              <a:rPr lang="en-GB" sz="1600" b="1" dirty="0" err="1">
                <a:solidFill>
                  <a:srgbClr val="D1026A"/>
                </a:solidFill>
              </a:rPr>
              <a:t>Keras</a:t>
            </a:r>
            <a:r>
              <a:rPr lang="en-GB" sz="1600" b="1" dirty="0">
                <a:solidFill>
                  <a:srgbClr val="D1026A"/>
                </a:solidFill>
              </a:rPr>
              <a:t> is fast </a:t>
            </a:r>
            <a:r>
              <a:rPr lang="en-GB" sz="1600" dirty="0"/>
              <a:t>and open source!. It can process massive volumes of data while accelerating the training time for models. Provides a Python interface to  the TensorFlow library.</a:t>
            </a:r>
            <a:endParaRPr lang="en-US" sz="1600" dirty="0"/>
          </a:p>
        </p:txBody>
      </p:sp>
      <p:sp>
        <p:nvSpPr>
          <p:cNvPr id="11" name="Rectangle 10">
            <a:extLst>
              <a:ext uri="{FF2B5EF4-FFF2-40B4-BE49-F238E27FC236}">
                <a16:creationId xmlns:a16="http://schemas.microsoft.com/office/drawing/2014/main" id="{1EECA351-7563-314F-8D3D-383A99125848}"/>
              </a:ext>
            </a:extLst>
          </p:cNvPr>
          <p:cNvSpPr/>
          <p:nvPr/>
        </p:nvSpPr>
        <p:spPr>
          <a:xfrm>
            <a:off x="814917" y="6309784"/>
            <a:ext cx="3840923" cy="338554"/>
          </a:xfrm>
          <a:prstGeom prst="rect">
            <a:avLst/>
          </a:prstGeom>
          <a:solidFill>
            <a:schemeClr val="bg1"/>
          </a:solidFill>
        </p:spPr>
        <p:txBody>
          <a:bodyPr wrap="square">
            <a:spAutoFit/>
          </a:bodyPr>
          <a:lstStyle/>
          <a:p>
            <a:r>
              <a:rPr lang="en-US" sz="800" dirty="0">
                <a:hlinkClick r:id="rId2"/>
              </a:rPr>
              <a:t>https://www.upgrad.com/blog/top-deep-learning-frameworks/</a:t>
            </a:r>
            <a:endParaRPr lang="en-US" sz="800" dirty="0"/>
          </a:p>
          <a:p>
            <a:endParaRPr lang="en-US" sz="800" dirty="0"/>
          </a:p>
        </p:txBody>
      </p:sp>
      <p:pic>
        <p:nvPicPr>
          <p:cNvPr id="12" name="Picture 2" descr="TensorFlow">
            <a:extLst>
              <a:ext uri="{FF2B5EF4-FFF2-40B4-BE49-F238E27FC236}">
                <a16:creationId xmlns:a16="http://schemas.microsoft.com/office/drawing/2014/main" id="{453E9DA7-B510-EE4B-B4DA-95BB4D8C54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88" t="19201" r="18500" b="18213"/>
          <a:stretch/>
        </p:blipFill>
        <p:spPr bwMode="auto">
          <a:xfrm>
            <a:off x="1007436" y="4677139"/>
            <a:ext cx="1728193" cy="9779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34E6FE90-C9DF-FE49-AE5F-71FA790F5D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109" y="5211527"/>
            <a:ext cx="2460188" cy="49203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GitHub - deepmind/sonnet: TensorFlow-based neural network library">
            <a:extLst>
              <a:ext uri="{FF2B5EF4-FFF2-40B4-BE49-F238E27FC236}">
                <a16:creationId xmlns:a16="http://schemas.microsoft.com/office/drawing/2014/main" id="{46255F03-F890-F24F-A3B6-4B6CD460F1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4777" y="4981453"/>
            <a:ext cx="2329412" cy="7764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38C20E7-3BA3-5F4C-8245-606E1514EC43}"/>
              </a:ext>
            </a:extLst>
          </p:cNvPr>
          <p:cNvPicPr>
            <a:picLocks noChangeAspect="1"/>
          </p:cNvPicPr>
          <p:nvPr/>
        </p:nvPicPr>
        <p:blipFill rotWithShape="1">
          <a:blip r:embed="rId6"/>
          <a:srcRect b="28616"/>
          <a:stretch/>
        </p:blipFill>
        <p:spPr>
          <a:xfrm>
            <a:off x="8966792" y="5005469"/>
            <a:ext cx="2201501" cy="698096"/>
          </a:xfrm>
          <a:prstGeom prst="rect">
            <a:avLst/>
          </a:prstGeom>
        </p:spPr>
      </p:pic>
      <p:sp>
        <p:nvSpPr>
          <p:cNvPr id="16" name="TextBox 15">
            <a:extLst>
              <a:ext uri="{FF2B5EF4-FFF2-40B4-BE49-F238E27FC236}">
                <a16:creationId xmlns:a16="http://schemas.microsoft.com/office/drawing/2014/main" id="{C845B9A4-384D-064D-A014-18278A11C1BE}"/>
              </a:ext>
            </a:extLst>
          </p:cNvPr>
          <p:cNvSpPr txBox="1"/>
          <p:nvPr/>
        </p:nvSpPr>
        <p:spPr>
          <a:xfrm>
            <a:off x="814917" y="5939989"/>
            <a:ext cx="10562167" cy="369332"/>
          </a:xfrm>
          <a:prstGeom prst="rect">
            <a:avLst/>
          </a:prstGeom>
          <a:solidFill>
            <a:schemeClr val="tx2"/>
          </a:solidFill>
          <a:ln>
            <a:noFill/>
          </a:ln>
        </p:spPr>
        <p:txBody>
          <a:bodyPr wrap="square" tIns="0" bIns="0" rtlCol="0" anchor="ctr" anchorCtr="0">
            <a:noAutofit/>
          </a:bodyPr>
          <a:lstStyle>
            <a:defPPr>
              <a:defRPr lang="en-GB"/>
            </a:defPPr>
            <a:lvl1pPr>
              <a:defRPr sz="800"/>
            </a:lvl1pPr>
          </a:lstStyle>
          <a:p>
            <a:pPr algn="ctr"/>
            <a:r>
              <a:rPr lang="en-US" sz="1333" b="1" dirty="0">
                <a:solidFill>
                  <a:schemeClr val="bg1"/>
                </a:solidFill>
              </a:rPr>
              <a:t>There are many more frameworks. It’s worth to check around depending on the needs of your project.</a:t>
            </a:r>
          </a:p>
        </p:txBody>
      </p:sp>
    </p:spTree>
    <p:extLst>
      <p:ext uri="{BB962C8B-B14F-4D97-AF65-F5344CB8AC3E}">
        <p14:creationId xmlns:p14="http://schemas.microsoft.com/office/powerpoint/2010/main" val="226002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
            <a:extLst>
              <a:ext uri="{FF2B5EF4-FFF2-40B4-BE49-F238E27FC236}">
                <a16:creationId xmlns:a16="http://schemas.microsoft.com/office/drawing/2014/main" id="{2983A7CC-311C-05CA-9FFE-3B4C27AEEDC2}"/>
              </a:ext>
            </a:extLst>
          </p:cNvPr>
          <p:cNvSpPr>
            <a:spLocks noGrp="1"/>
          </p:cNvSpPr>
          <p:nvPr>
            <p:ph type="title"/>
          </p:nvPr>
        </p:nvSpPr>
        <p:spPr>
          <a:xfrm>
            <a:off x="2135189" y="842806"/>
            <a:ext cx="7921625" cy="432148"/>
          </a:xfrm>
        </p:spPr>
        <p:txBody>
          <a:bodyPr>
            <a:normAutofit fontScale="90000"/>
          </a:bodyPr>
          <a:lstStyle/>
          <a:p>
            <a:r>
              <a:rPr lang="en-US" dirty="0"/>
              <a:t>The Origins of AI</a:t>
            </a:r>
          </a:p>
        </p:txBody>
      </p:sp>
      <p:graphicFrame>
        <p:nvGraphicFramePr>
          <p:cNvPr id="62" name="Table 12">
            <a:extLst>
              <a:ext uri="{FF2B5EF4-FFF2-40B4-BE49-F238E27FC236}">
                <a16:creationId xmlns:a16="http://schemas.microsoft.com/office/drawing/2014/main" id="{EA283033-1291-A760-9151-166066614D8E}"/>
              </a:ext>
            </a:extLst>
          </p:cNvPr>
          <p:cNvGraphicFramePr>
            <a:graphicFrameLocks noGrp="1"/>
          </p:cNvGraphicFramePr>
          <p:nvPr>
            <p:extLst>
              <p:ext uri="{D42A27DB-BD31-4B8C-83A1-F6EECF244321}">
                <p14:modId xmlns:p14="http://schemas.microsoft.com/office/powerpoint/2010/main" val="176131593"/>
              </p:ext>
            </p:extLst>
          </p:nvPr>
        </p:nvGraphicFramePr>
        <p:xfrm>
          <a:off x="2135189" y="1874086"/>
          <a:ext cx="3600772" cy="3645565"/>
        </p:xfrm>
        <a:graphic>
          <a:graphicData uri="http://schemas.openxmlformats.org/drawingml/2006/table">
            <a:tbl>
              <a:tblPr firstRow="1" bandRow="1">
                <a:tableStyleId>{5C22544A-7EE6-4342-B048-85BDC9FD1C3A}</a:tableStyleId>
              </a:tblPr>
              <a:tblGrid>
                <a:gridCol w="1074247">
                  <a:extLst>
                    <a:ext uri="{9D8B030D-6E8A-4147-A177-3AD203B41FA5}">
                      <a16:colId xmlns:a16="http://schemas.microsoft.com/office/drawing/2014/main" val="515353133"/>
                    </a:ext>
                  </a:extLst>
                </a:gridCol>
                <a:gridCol w="2526525">
                  <a:extLst>
                    <a:ext uri="{9D8B030D-6E8A-4147-A177-3AD203B41FA5}">
                      <a16:colId xmlns:a16="http://schemas.microsoft.com/office/drawing/2014/main" val="236451077"/>
                    </a:ext>
                  </a:extLst>
                </a:gridCol>
              </a:tblGrid>
              <a:tr h="799492">
                <a:tc>
                  <a:txBody>
                    <a:bodyPr/>
                    <a:lstStyle/>
                    <a:p>
                      <a:r>
                        <a:rPr lang="en-GB" sz="1400" b="1" dirty="0">
                          <a:solidFill>
                            <a:schemeClr val="tx1"/>
                          </a:solidFill>
                        </a:rPr>
                        <a:t>1945</a:t>
                      </a:r>
                    </a:p>
                  </a:txBody>
                  <a:tcPr>
                    <a:solidFill>
                      <a:schemeClr val="bg1"/>
                    </a:solidFill>
                  </a:tcPr>
                </a:tc>
                <a:tc>
                  <a:txBody>
                    <a:bodyPr/>
                    <a:lstStyle/>
                    <a:p>
                      <a:r>
                        <a:rPr lang="en-GB" sz="1400" b="0" dirty="0">
                          <a:solidFill>
                            <a:schemeClr val="tx1"/>
                          </a:solidFill>
                        </a:rPr>
                        <a:t>Worlds first programmable computer: ENIAC</a:t>
                      </a:r>
                    </a:p>
                  </a:txBody>
                  <a:tcPr>
                    <a:solidFill>
                      <a:schemeClr val="bg1"/>
                    </a:solidFill>
                  </a:tcPr>
                </a:tc>
                <a:extLst>
                  <a:ext uri="{0D108BD9-81ED-4DB2-BD59-A6C34878D82A}">
                    <a16:rowId xmlns:a16="http://schemas.microsoft.com/office/drawing/2014/main" val="2173090672"/>
                  </a:ext>
                </a:extLst>
              </a:tr>
              <a:tr h="1050858">
                <a:tc>
                  <a:txBody>
                    <a:bodyPr/>
                    <a:lstStyle/>
                    <a:p>
                      <a:r>
                        <a:rPr lang="en-GB" sz="1400" b="1" dirty="0">
                          <a:solidFill>
                            <a:schemeClr val="tx1"/>
                          </a:solidFill>
                        </a:rPr>
                        <a:t>1950</a:t>
                      </a:r>
                    </a:p>
                  </a:txBody>
                  <a:tcPr>
                    <a:solidFill>
                      <a:schemeClr val="bg1"/>
                    </a:solidFill>
                  </a:tcPr>
                </a:tc>
                <a:tc>
                  <a:txBody>
                    <a:bodyPr/>
                    <a:lstStyle/>
                    <a:p>
                      <a:r>
                        <a:rPr lang="en-GB" sz="1400" b="0" dirty="0">
                          <a:solidFill>
                            <a:schemeClr val="tx1"/>
                          </a:solidFill>
                        </a:rPr>
                        <a:t>Alan Turing: </a:t>
                      </a:r>
                      <a:r>
                        <a:rPr lang="en-GB" sz="1400" b="1" dirty="0">
                          <a:solidFill>
                            <a:srgbClr val="449DC2"/>
                          </a:solidFill>
                        </a:rPr>
                        <a:t>The Turing Test</a:t>
                      </a:r>
                      <a:r>
                        <a:rPr lang="en-GB" sz="1400" b="0" dirty="0">
                          <a:solidFill>
                            <a:schemeClr val="tx1"/>
                          </a:solidFill>
                        </a:rPr>
                        <a:t>. Can a machine pass itself off as a human in its responses?</a:t>
                      </a:r>
                    </a:p>
                  </a:txBody>
                  <a:tcPr>
                    <a:solidFill>
                      <a:schemeClr val="bg1"/>
                    </a:solidFill>
                  </a:tcPr>
                </a:tc>
                <a:extLst>
                  <a:ext uri="{0D108BD9-81ED-4DB2-BD59-A6C34878D82A}">
                    <a16:rowId xmlns:a16="http://schemas.microsoft.com/office/drawing/2014/main" val="3447810459"/>
                  </a:ext>
                </a:extLst>
              </a:tr>
              <a:tr h="744357">
                <a:tc>
                  <a:txBody>
                    <a:bodyPr/>
                    <a:lstStyle/>
                    <a:p>
                      <a:r>
                        <a:rPr lang="en-GB" sz="1400" b="1" dirty="0">
                          <a:solidFill>
                            <a:schemeClr val="tx1"/>
                          </a:solidFill>
                        </a:rPr>
                        <a:t>1956</a:t>
                      </a:r>
                    </a:p>
                  </a:txBody>
                  <a:tcPr>
                    <a:solidFill>
                      <a:schemeClr val="bg1"/>
                    </a:solidFill>
                  </a:tcPr>
                </a:tc>
                <a:tc>
                  <a:txBody>
                    <a:bodyPr/>
                    <a:lstStyle/>
                    <a:p>
                      <a:r>
                        <a:rPr lang="en-GB" sz="1400" b="1" dirty="0">
                          <a:solidFill>
                            <a:schemeClr val="tx1"/>
                          </a:solidFill>
                        </a:rPr>
                        <a:t>Dartmouth conference</a:t>
                      </a:r>
                      <a:r>
                        <a:rPr lang="en-GB" sz="1400" b="0" dirty="0">
                          <a:solidFill>
                            <a:schemeClr val="tx1"/>
                          </a:solidFill>
                        </a:rPr>
                        <a:t>: official birth of AI</a:t>
                      </a:r>
                    </a:p>
                  </a:txBody>
                  <a:tcPr>
                    <a:solidFill>
                      <a:schemeClr val="bg1"/>
                    </a:solidFill>
                  </a:tcPr>
                </a:tc>
                <a:extLst>
                  <a:ext uri="{0D108BD9-81ED-4DB2-BD59-A6C34878D82A}">
                    <a16:rowId xmlns:a16="http://schemas.microsoft.com/office/drawing/2014/main" val="1464877074"/>
                  </a:ext>
                </a:extLst>
              </a:tr>
              <a:tr h="1050858">
                <a:tc>
                  <a:txBody>
                    <a:bodyPr/>
                    <a:lstStyle/>
                    <a:p>
                      <a:r>
                        <a:rPr lang="en-GB" sz="1400" b="1" dirty="0">
                          <a:solidFill>
                            <a:schemeClr val="tx1"/>
                          </a:solidFill>
                        </a:rPr>
                        <a:t>1960’s</a:t>
                      </a:r>
                    </a:p>
                  </a:txBody>
                  <a:tcPr>
                    <a:solidFill>
                      <a:schemeClr val="bg1"/>
                    </a:solidFill>
                  </a:tcPr>
                </a:tc>
                <a:tc>
                  <a:txBody>
                    <a:bodyPr/>
                    <a:lstStyle/>
                    <a:p>
                      <a:r>
                        <a:rPr lang="en-GB" sz="1400" dirty="0"/>
                        <a:t>The Golden Years: Interpret the human brain as a machine</a:t>
                      </a:r>
                    </a:p>
                  </a:txBody>
                  <a:tcPr>
                    <a:solidFill>
                      <a:schemeClr val="bg1"/>
                    </a:solidFill>
                  </a:tcPr>
                </a:tc>
                <a:extLst>
                  <a:ext uri="{0D108BD9-81ED-4DB2-BD59-A6C34878D82A}">
                    <a16:rowId xmlns:a16="http://schemas.microsoft.com/office/drawing/2014/main" val="1509395637"/>
                  </a:ext>
                </a:extLst>
              </a:tr>
            </a:tbl>
          </a:graphicData>
        </a:graphic>
      </p:graphicFrame>
      <p:pic>
        <p:nvPicPr>
          <p:cNvPr id="63" name="Picture 62">
            <a:extLst>
              <a:ext uri="{FF2B5EF4-FFF2-40B4-BE49-F238E27FC236}">
                <a16:creationId xmlns:a16="http://schemas.microsoft.com/office/drawing/2014/main" id="{68087767-C9D6-4B3A-AA5D-3B7B7E04CA74}"/>
              </a:ext>
            </a:extLst>
          </p:cNvPr>
          <p:cNvPicPr>
            <a:picLocks noChangeAspect="1"/>
          </p:cNvPicPr>
          <p:nvPr/>
        </p:nvPicPr>
        <p:blipFill>
          <a:blip r:embed="rId2"/>
          <a:stretch>
            <a:fillRect/>
          </a:stretch>
        </p:blipFill>
        <p:spPr>
          <a:xfrm>
            <a:off x="6096000" y="1874086"/>
            <a:ext cx="3960813" cy="2432722"/>
          </a:xfrm>
          <a:prstGeom prst="rect">
            <a:avLst/>
          </a:prstGeom>
        </p:spPr>
      </p:pic>
      <p:sp>
        <p:nvSpPr>
          <p:cNvPr id="64" name="Rectangle 63">
            <a:extLst>
              <a:ext uri="{FF2B5EF4-FFF2-40B4-BE49-F238E27FC236}">
                <a16:creationId xmlns:a16="http://schemas.microsoft.com/office/drawing/2014/main" id="{801CD7A1-BE3A-0E48-67CB-5E3E904E48F5}"/>
              </a:ext>
            </a:extLst>
          </p:cNvPr>
          <p:cNvSpPr/>
          <p:nvPr/>
        </p:nvSpPr>
        <p:spPr>
          <a:xfrm>
            <a:off x="2135189" y="5451666"/>
            <a:ext cx="5519878" cy="302211"/>
          </a:xfrm>
          <a:prstGeom prst="rect">
            <a:avLst/>
          </a:prstGeom>
          <a:solidFill>
            <a:schemeClr val="bg1"/>
          </a:solidFill>
        </p:spPr>
        <p:txBody>
          <a:bodyPr wrap="square">
            <a:noAutofit/>
          </a:bodyPr>
          <a:lstStyle/>
          <a:p>
            <a:r>
              <a:rPr lang="en-GB" sz="600" dirty="0">
                <a:hlinkClick r:id="rId3"/>
              </a:rPr>
              <a:t>https://medium.com/rla-academy/dartmouth-workshop-the-birthplace-of-ai-34c533afe992</a:t>
            </a:r>
            <a:endParaRPr lang="en-GB" sz="600" dirty="0"/>
          </a:p>
        </p:txBody>
      </p:sp>
      <p:sp>
        <p:nvSpPr>
          <p:cNvPr id="65" name="Rectangle 64">
            <a:extLst>
              <a:ext uri="{FF2B5EF4-FFF2-40B4-BE49-F238E27FC236}">
                <a16:creationId xmlns:a16="http://schemas.microsoft.com/office/drawing/2014/main" id="{4F319F38-A74D-D523-67E2-FFA8CA9B0F99}"/>
              </a:ext>
            </a:extLst>
          </p:cNvPr>
          <p:cNvSpPr/>
          <p:nvPr/>
        </p:nvSpPr>
        <p:spPr>
          <a:xfrm>
            <a:off x="6095999" y="4454396"/>
            <a:ext cx="3960813" cy="707886"/>
          </a:xfrm>
          <a:prstGeom prst="rect">
            <a:avLst/>
          </a:prstGeom>
          <a:solidFill>
            <a:srgbClr val="DBEEF3"/>
          </a:solidFill>
        </p:spPr>
        <p:txBody>
          <a:bodyPr wrap="square" lIns="180000" tIns="46800" rIns="180000" rtlCol="0" anchor="ctr" anchorCtr="0">
            <a:noAutofit/>
          </a:bodyPr>
          <a:lstStyle/>
          <a:p>
            <a:r>
              <a:rPr lang="en-GB" sz="1000" i="1" dirty="0"/>
              <a:t>“The study [of AI] is to proceed on the basis of conjecture that every aspect of learning or any other feature of intelligence can be so precisely described that a machine can be made to simulate it”</a:t>
            </a:r>
          </a:p>
        </p:txBody>
      </p:sp>
    </p:spTree>
    <p:extLst>
      <p:ext uri="{BB962C8B-B14F-4D97-AF65-F5344CB8AC3E}">
        <p14:creationId xmlns:p14="http://schemas.microsoft.com/office/powerpoint/2010/main" val="3183722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FC05A-5BA7-DF45-A8C9-31C1B0F491D0}"/>
              </a:ext>
            </a:extLst>
          </p:cNvPr>
          <p:cNvSpPr>
            <a:spLocks noGrp="1"/>
          </p:cNvSpPr>
          <p:nvPr>
            <p:ph type="title"/>
          </p:nvPr>
        </p:nvSpPr>
        <p:spPr/>
        <p:txBody>
          <a:bodyPr/>
          <a:lstStyle/>
          <a:p>
            <a:r>
              <a:rPr lang="en-US" dirty="0"/>
              <a:t>Deep Learning is Hungry for Computation</a:t>
            </a:r>
          </a:p>
        </p:txBody>
      </p:sp>
      <p:pic>
        <p:nvPicPr>
          <p:cNvPr id="10" name="Picture 9">
            <a:extLst>
              <a:ext uri="{FF2B5EF4-FFF2-40B4-BE49-F238E27FC236}">
                <a16:creationId xmlns:a16="http://schemas.microsoft.com/office/drawing/2014/main" id="{3587E0B4-3F44-894C-9367-194F17E122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185" b="9288"/>
          <a:stretch/>
        </p:blipFill>
        <p:spPr bwMode="auto">
          <a:xfrm>
            <a:off x="1592406" y="1506797"/>
            <a:ext cx="9007188" cy="435439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95A7D44-FF0E-DC47-AF4A-B7A1DFFEC2C4}"/>
              </a:ext>
            </a:extLst>
          </p:cNvPr>
          <p:cNvSpPr/>
          <p:nvPr/>
        </p:nvSpPr>
        <p:spPr>
          <a:xfrm>
            <a:off x="814917" y="6316510"/>
            <a:ext cx="7752523" cy="338554"/>
          </a:xfrm>
          <a:prstGeom prst="rect">
            <a:avLst/>
          </a:prstGeom>
          <a:solidFill>
            <a:schemeClr val="bg1"/>
          </a:solidFill>
        </p:spPr>
        <p:txBody>
          <a:bodyPr wrap="square">
            <a:spAutoFit/>
          </a:bodyPr>
          <a:lstStyle/>
          <a:p>
            <a:r>
              <a:rPr lang="en-US" sz="800" dirty="0">
                <a:hlinkClick r:id="rId3"/>
              </a:rPr>
              <a:t>https://www.economist.com/technology-quarterly/2020/06/11/the-cost-of-training-machines-is-becoming-a-problem</a:t>
            </a:r>
            <a:endParaRPr lang="en-US" sz="800" dirty="0"/>
          </a:p>
          <a:p>
            <a:endParaRPr lang="en-US" sz="800" dirty="0"/>
          </a:p>
        </p:txBody>
      </p:sp>
    </p:spTree>
    <p:extLst>
      <p:ext uri="{BB962C8B-B14F-4D97-AF65-F5344CB8AC3E}">
        <p14:creationId xmlns:p14="http://schemas.microsoft.com/office/powerpoint/2010/main" val="1872855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37EC2-3E47-C343-A6D8-239282F604D7}"/>
              </a:ext>
            </a:extLst>
          </p:cNvPr>
          <p:cNvSpPr>
            <a:spLocks noGrp="1"/>
          </p:cNvSpPr>
          <p:nvPr>
            <p:ph type="title"/>
          </p:nvPr>
        </p:nvSpPr>
        <p:spPr/>
        <p:txBody>
          <a:bodyPr/>
          <a:lstStyle/>
          <a:p>
            <a:r>
              <a:rPr lang="en-US" dirty="0"/>
              <a:t>Various Options for Hardware Acceleration</a:t>
            </a:r>
          </a:p>
        </p:txBody>
      </p:sp>
      <p:pic>
        <p:nvPicPr>
          <p:cNvPr id="3" name="Picture 2">
            <a:extLst>
              <a:ext uri="{FF2B5EF4-FFF2-40B4-BE49-F238E27FC236}">
                <a16:creationId xmlns:a16="http://schemas.microsoft.com/office/drawing/2014/main" id="{564756B0-90C9-A14B-9D30-6F51565E74E1}"/>
              </a:ext>
            </a:extLst>
          </p:cNvPr>
          <p:cNvPicPr>
            <a:picLocks noChangeAspect="1"/>
          </p:cNvPicPr>
          <p:nvPr/>
        </p:nvPicPr>
        <p:blipFill rotWithShape="1">
          <a:blip r:embed="rId2"/>
          <a:srcRect l="4612" t="33682" r="1999" b="40917"/>
          <a:stretch/>
        </p:blipFill>
        <p:spPr>
          <a:xfrm>
            <a:off x="1103446" y="3236979"/>
            <a:ext cx="9518887" cy="1152128"/>
          </a:xfrm>
          <a:prstGeom prst="rect">
            <a:avLst/>
          </a:prstGeom>
        </p:spPr>
      </p:pic>
      <p:sp>
        <p:nvSpPr>
          <p:cNvPr id="4" name="TextBox 3">
            <a:extLst>
              <a:ext uri="{FF2B5EF4-FFF2-40B4-BE49-F238E27FC236}">
                <a16:creationId xmlns:a16="http://schemas.microsoft.com/office/drawing/2014/main" id="{CACF012D-F7DF-FF4B-83FD-A54952630017}"/>
              </a:ext>
            </a:extLst>
          </p:cNvPr>
          <p:cNvSpPr txBox="1"/>
          <p:nvPr/>
        </p:nvSpPr>
        <p:spPr>
          <a:xfrm>
            <a:off x="814919" y="2069689"/>
            <a:ext cx="2460189" cy="2554545"/>
          </a:xfrm>
          <a:prstGeom prst="rect">
            <a:avLst/>
          </a:prstGeom>
          <a:noFill/>
        </p:spPr>
        <p:txBody>
          <a:bodyPr wrap="square" rtlCol="0">
            <a:spAutoFit/>
          </a:bodyPr>
          <a:lstStyle/>
          <a:p>
            <a:r>
              <a:rPr lang="en-US" sz="1600" dirty="0"/>
              <a:t>A </a:t>
            </a:r>
            <a:r>
              <a:rPr lang="en-US" sz="1600" dirty="0">
                <a:solidFill>
                  <a:srgbClr val="D1026A"/>
                </a:solidFill>
              </a:rPr>
              <a:t>Central Processing Unit </a:t>
            </a:r>
            <a:r>
              <a:rPr lang="en-US" sz="1600" dirty="0"/>
              <a:t>is what you will find in your laptop or PC. General purpose, not so efficient.</a:t>
            </a:r>
          </a:p>
          <a:p>
            <a:endParaRPr lang="en-US" sz="1600" b="1" dirty="0">
              <a:solidFill>
                <a:srgbClr val="D1026A"/>
              </a:solidFill>
            </a:endParaRPr>
          </a:p>
          <a:p>
            <a:endParaRPr lang="en-US" sz="1600" b="1" dirty="0">
              <a:solidFill>
                <a:srgbClr val="D1026A"/>
              </a:solidFill>
            </a:endParaRPr>
          </a:p>
          <a:p>
            <a:endParaRPr lang="en-US" sz="1600" b="1" dirty="0">
              <a:solidFill>
                <a:srgbClr val="D1026A"/>
              </a:solidFill>
            </a:endParaRPr>
          </a:p>
          <a:p>
            <a:endParaRPr lang="en-US" sz="1600" b="1" dirty="0">
              <a:solidFill>
                <a:srgbClr val="D1026A"/>
              </a:solidFill>
            </a:endParaRPr>
          </a:p>
          <a:p>
            <a:endParaRPr lang="en-US" sz="1600" b="1" dirty="0">
              <a:solidFill>
                <a:srgbClr val="D1026A"/>
              </a:solidFill>
            </a:endParaRPr>
          </a:p>
          <a:p>
            <a:r>
              <a:rPr lang="en-US" sz="1600" b="1" dirty="0"/>
              <a:t>E.g. </a:t>
            </a:r>
            <a:r>
              <a:rPr lang="en-US" sz="1600" dirty="0"/>
              <a:t>Intel</a:t>
            </a:r>
          </a:p>
        </p:txBody>
      </p:sp>
      <p:sp>
        <p:nvSpPr>
          <p:cNvPr id="5" name="TextBox 4">
            <a:extLst>
              <a:ext uri="{FF2B5EF4-FFF2-40B4-BE49-F238E27FC236}">
                <a16:creationId xmlns:a16="http://schemas.microsoft.com/office/drawing/2014/main" id="{075EDEB3-0CF7-C142-BD0E-3B9394C7F3A4}"/>
              </a:ext>
            </a:extLst>
          </p:cNvPr>
          <p:cNvSpPr txBox="1"/>
          <p:nvPr/>
        </p:nvSpPr>
        <p:spPr>
          <a:xfrm>
            <a:off x="8911302" y="1603635"/>
            <a:ext cx="2460188" cy="317392"/>
          </a:xfrm>
          <a:prstGeom prst="rect">
            <a:avLst/>
          </a:prstGeom>
          <a:solidFill>
            <a:schemeClr val="accent2">
              <a:lumMod val="20000"/>
              <a:lumOff val="80000"/>
            </a:schemeClr>
          </a:solidFill>
          <a:ln>
            <a:noFill/>
          </a:ln>
        </p:spPr>
        <p:txBody>
          <a:bodyPr wrap="square" tIns="0" bIns="0" rtlCol="0" anchor="ctr" anchorCtr="0">
            <a:noAutofit/>
          </a:bodyPr>
          <a:lstStyle>
            <a:defPPr>
              <a:defRPr lang="en-GB"/>
            </a:defPPr>
            <a:lvl1pPr>
              <a:defRPr sz="800"/>
            </a:lvl1pPr>
          </a:lstStyle>
          <a:p>
            <a:r>
              <a:rPr lang="en-US" sz="1600" b="1" dirty="0"/>
              <a:t>ASIC</a:t>
            </a:r>
            <a:endParaRPr lang="en-US" sz="1600" dirty="0"/>
          </a:p>
        </p:txBody>
      </p:sp>
      <p:sp>
        <p:nvSpPr>
          <p:cNvPr id="6" name="TextBox 5">
            <a:extLst>
              <a:ext uri="{FF2B5EF4-FFF2-40B4-BE49-F238E27FC236}">
                <a16:creationId xmlns:a16="http://schemas.microsoft.com/office/drawing/2014/main" id="{9B6EFF7D-BCF3-8C42-9410-D4622330CF05}"/>
              </a:ext>
            </a:extLst>
          </p:cNvPr>
          <p:cNvSpPr txBox="1"/>
          <p:nvPr/>
        </p:nvSpPr>
        <p:spPr>
          <a:xfrm>
            <a:off x="6214373" y="1604797"/>
            <a:ext cx="2460188" cy="317392"/>
          </a:xfrm>
          <a:prstGeom prst="rect">
            <a:avLst/>
          </a:prstGeom>
          <a:solidFill>
            <a:schemeClr val="accent2">
              <a:lumMod val="20000"/>
              <a:lumOff val="80000"/>
            </a:schemeClr>
          </a:solidFill>
          <a:ln>
            <a:noFill/>
          </a:ln>
        </p:spPr>
        <p:txBody>
          <a:bodyPr wrap="square" tIns="0" bIns="0" rtlCol="0" anchor="ctr" anchorCtr="0">
            <a:noAutofit/>
          </a:bodyPr>
          <a:lstStyle>
            <a:defPPr>
              <a:defRPr lang="en-GB"/>
            </a:defPPr>
            <a:lvl1pPr>
              <a:defRPr sz="800"/>
            </a:lvl1pPr>
          </a:lstStyle>
          <a:p>
            <a:r>
              <a:rPr lang="en-US" sz="1600" b="1" dirty="0"/>
              <a:t>FPGA</a:t>
            </a:r>
            <a:endParaRPr lang="en-US" sz="1600" dirty="0"/>
          </a:p>
        </p:txBody>
      </p:sp>
      <p:sp>
        <p:nvSpPr>
          <p:cNvPr id="7" name="TextBox 6">
            <a:extLst>
              <a:ext uri="{FF2B5EF4-FFF2-40B4-BE49-F238E27FC236}">
                <a16:creationId xmlns:a16="http://schemas.microsoft.com/office/drawing/2014/main" id="{FD8F89CB-3141-2D41-B026-1CF6D0DC9923}"/>
              </a:ext>
            </a:extLst>
          </p:cNvPr>
          <p:cNvSpPr txBox="1"/>
          <p:nvPr/>
        </p:nvSpPr>
        <p:spPr>
          <a:xfrm>
            <a:off x="3517442" y="1604797"/>
            <a:ext cx="2460188" cy="317392"/>
          </a:xfrm>
          <a:prstGeom prst="rect">
            <a:avLst/>
          </a:prstGeom>
          <a:solidFill>
            <a:schemeClr val="accent2">
              <a:lumMod val="20000"/>
              <a:lumOff val="80000"/>
            </a:schemeClr>
          </a:solidFill>
          <a:ln>
            <a:noFill/>
          </a:ln>
        </p:spPr>
        <p:txBody>
          <a:bodyPr wrap="square" tIns="0" bIns="0" rtlCol="0" anchor="ctr" anchorCtr="0">
            <a:noAutofit/>
          </a:bodyPr>
          <a:lstStyle>
            <a:defPPr>
              <a:defRPr lang="en-GB"/>
            </a:defPPr>
            <a:lvl1pPr>
              <a:defRPr sz="800"/>
            </a:lvl1pPr>
          </a:lstStyle>
          <a:p>
            <a:r>
              <a:rPr lang="en-US" sz="1600" b="1" dirty="0"/>
              <a:t>GPU</a:t>
            </a:r>
            <a:endParaRPr lang="en-US" sz="1600" dirty="0"/>
          </a:p>
        </p:txBody>
      </p:sp>
      <p:sp>
        <p:nvSpPr>
          <p:cNvPr id="8" name="TextBox 7">
            <a:extLst>
              <a:ext uri="{FF2B5EF4-FFF2-40B4-BE49-F238E27FC236}">
                <a16:creationId xmlns:a16="http://schemas.microsoft.com/office/drawing/2014/main" id="{E2E76E3C-68B2-064C-BF26-8B86FAE3990E}"/>
              </a:ext>
            </a:extLst>
          </p:cNvPr>
          <p:cNvSpPr txBox="1"/>
          <p:nvPr/>
        </p:nvSpPr>
        <p:spPr>
          <a:xfrm>
            <a:off x="820511" y="1604797"/>
            <a:ext cx="2460188" cy="317392"/>
          </a:xfrm>
          <a:prstGeom prst="rect">
            <a:avLst/>
          </a:prstGeom>
          <a:solidFill>
            <a:schemeClr val="accent2">
              <a:lumMod val="20000"/>
              <a:lumOff val="80000"/>
            </a:schemeClr>
          </a:solidFill>
          <a:ln>
            <a:noFill/>
          </a:ln>
        </p:spPr>
        <p:txBody>
          <a:bodyPr wrap="square" tIns="0" bIns="0" rtlCol="0" anchor="ctr" anchorCtr="0">
            <a:noAutofit/>
          </a:bodyPr>
          <a:lstStyle>
            <a:defPPr>
              <a:defRPr lang="en-GB"/>
            </a:defPPr>
            <a:lvl1pPr>
              <a:defRPr sz="800"/>
            </a:lvl1pPr>
          </a:lstStyle>
          <a:p>
            <a:r>
              <a:rPr lang="en-US" sz="1600" b="1" dirty="0"/>
              <a:t>CPU</a:t>
            </a:r>
            <a:endParaRPr lang="en-US" sz="1600" dirty="0"/>
          </a:p>
        </p:txBody>
      </p:sp>
      <p:sp>
        <p:nvSpPr>
          <p:cNvPr id="9" name="TextBox 8">
            <a:extLst>
              <a:ext uri="{FF2B5EF4-FFF2-40B4-BE49-F238E27FC236}">
                <a16:creationId xmlns:a16="http://schemas.microsoft.com/office/drawing/2014/main" id="{217DE2AB-AC71-844E-8254-9B1C15123D48}"/>
              </a:ext>
            </a:extLst>
          </p:cNvPr>
          <p:cNvSpPr txBox="1"/>
          <p:nvPr/>
        </p:nvSpPr>
        <p:spPr>
          <a:xfrm>
            <a:off x="3517442" y="2069689"/>
            <a:ext cx="2460189" cy="2554545"/>
          </a:xfrm>
          <a:prstGeom prst="rect">
            <a:avLst/>
          </a:prstGeom>
          <a:noFill/>
        </p:spPr>
        <p:txBody>
          <a:bodyPr wrap="square" rtlCol="0">
            <a:spAutoFit/>
          </a:bodyPr>
          <a:lstStyle/>
          <a:p>
            <a:r>
              <a:rPr lang="en-US" sz="1600" dirty="0">
                <a:solidFill>
                  <a:srgbClr val="D1026A"/>
                </a:solidFill>
              </a:rPr>
              <a:t>Graphics Processing Unit</a:t>
            </a:r>
            <a:r>
              <a:rPr lang="en-US" sz="1600" dirty="0"/>
              <a:t>, well suited for tensor calculations found in neural nets. Widely used.</a:t>
            </a:r>
          </a:p>
          <a:p>
            <a:endParaRPr lang="en-US" sz="1600" b="1" dirty="0">
              <a:solidFill>
                <a:srgbClr val="D1026A"/>
              </a:solidFill>
            </a:endParaRPr>
          </a:p>
          <a:p>
            <a:endParaRPr lang="en-US" sz="1600" b="1" dirty="0">
              <a:solidFill>
                <a:srgbClr val="D1026A"/>
              </a:solidFill>
            </a:endParaRPr>
          </a:p>
          <a:p>
            <a:endParaRPr lang="en-US" sz="1600" b="1" dirty="0">
              <a:solidFill>
                <a:srgbClr val="D1026A"/>
              </a:solidFill>
            </a:endParaRPr>
          </a:p>
          <a:p>
            <a:endParaRPr lang="en-US" sz="1600" b="1" dirty="0">
              <a:solidFill>
                <a:srgbClr val="D1026A"/>
              </a:solidFill>
            </a:endParaRPr>
          </a:p>
          <a:p>
            <a:endParaRPr lang="en-US" sz="1600" b="1" dirty="0">
              <a:solidFill>
                <a:srgbClr val="D1026A"/>
              </a:solidFill>
            </a:endParaRPr>
          </a:p>
          <a:p>
            <a:r>
              <a:rPr lang="en-US" sz="1600" b="1" dirty="0"/>
              <a:t>E.g. </a:t>
            </a:r>
            <a:r>
              <a:rPr lang="en-US" sz="1600" dirty="0"/>
              <a:t>NVidia</a:t>
            </a:r>
          </a:p>
        </p:txBody>
      </p:sp>
      <p:sp>
        <p:nvSpPr>
          <p:cNvPr id="10" name="TextBox 9">
            <a:extLst>
              <a:ext uri="{FF2B5EF4-FFF2-40B4-BE49-F238E27FC236}">
                <a16:creationId xmlns:a16="http://schemas.microsoft.com/office/drawing/2014/main" id="{CF4FDA57-B207-DD43-BF28-757CFF81CE93}"/>
              </a:ext>
            </a:extLst>
          </p:cNvPr>
          <p:cNvSpPr txBox="1"/>
          <p:nvPr/>
        </p:nvSpPr>
        <p:spPr>
          <a:xfrm>
            <a:off x="6170771" y="2074783"/>
            <a:ext cx="2613528" cy="2554545"/>
          </a:xfrm>
          <a:prstGeom prst="rect">
            <a:avLst/>
          </a:prstGeom>
          <a:noFill/>
        </p:spPr>
        <p:txBody>
          <a:bodyPr wrap="square" rtlCol="0">
            <a:spAutoFit/>
          </a:bodyPr>
          <a:lstStyle/>
          <a:p>
            <a:r>
              <a:rPr lang="en-US" sz="1600" dirty="0">
                <a:solidFill>
                  <a:srgbClr val="D1026A"/>
                </a:solidFill>
              </a:rPr>
              <a:t>Field programmable gate array</a:t>
            </a:r>
            <a:r>
              <a:rPr lang="en-US" sz="1600" dirty="0"/>
              <a:t>. Expensive to program, but lightning fast! Worth it for some applications.</a:t>
            </a:r>
          </a:p>
          <a:p>
            <a:endParaRPr lang="en-US" sz="1600" dirty="0"/>
          </a:p>
          <a:p>
            <a:endParaRPr lang="en-US" sz="1600" dirty="0"/>
          </a:p>
          <a:p>
            <a:endParaRPr lang="en-US" sz="1600" dirty="0"/>
          </a:p>
          <a:p>
            <a:endParaRPr lang="en-US" sz="1600" dirty="0"/>
          </a:p>
          <a:p>
            <a:endParaRPr lang="en-US" sz="1600" dirty="0"/>
          </a:p>
          <a:p>
            <a:r>
              <a:rPr lang="en-US" sz="1600" b="1" dirty="0"/>
              <a:t>E.g. </a:t>
            </a:r>
            <a:r>
              <a:rPr lang="en-US" sz="1600" dirty="0"/>
              <a:t>Xilinx</a:t>
            </a:r>
          </a:p>
        </p:txBody>
      </p:sp>
      <p:sp>
        <p:nvSpPr>
          <p:cNvPr id="11" name="TextBox 10">
            <a:extLst>
              <a:ext uri="{FF2B5EF4-FFF2-40B4-BE49-F238E27FC236}">
                <a16:creationId xmlns:a16="http://schemas.microsoft.com/office/drawing/2014/main" id="{9D3ED892-B1E6-314A-BBB7-BB4564C081CA}"/>
              </a:ext>
            </a:extLst>
          </p:cNvPr>
          <p:cNvSpPr txBox="1"/>
          <p:nvPr/>
        </p:nvSpPr>
        <p:spPr>
          <a:xfrm>
            <a:off x="8911302" y="2045910"/>
            <a:ext cx="2465783" cy="2800767"/>
          </a:xfrm>
          <a:prstGeom prst="rect">
            <a:avLst/>
          </a:prstGeom>
          <a:noFill/>
        </p:spPr>
        <p:txBody>
          <a:bodyPr wrap="square" rtlCol="0">
            <a:spAutoFit/>
          </a:bodyPr>
          <a:lstStyle/>
          <a:p>
            <a:r>
              <a:rPr lang="en-US" sz="1600" dirty="0">
                <a:solidFill>
                  <a:srgbClr val="D1026A"/>
                </a:solidFill>
              </a:rPr>
              <a:t>Application specific integrated circuit</a:t>
            </a:r>
            <a:r>
              <a:rPr lang="en-US" sz="1600" dirty="0"/>
              <a:t>. Dedicated silicon. Can’t be beaten for speed. Very costly!</a:t>
            </a:r>
          </a:p>
          <a:p>
            <a:endParaRPr lang="en-US" sz="1600" dirty="0"/>
          </a:p>
          <a:p>
            <a:endParaRPr lang="en-US" sz="1600" dirty="0"/>
          </a:p>
          <a:p>
            <a:endParaRPr lang="en-US" sz="1600" dirty="0"/>
          </a:p>
          <a:p>
            <a:endParaRPr lang="en-US" sz="1600" dirty="0"/>
          </a:p>
          <a:p>
            <a:endParaRPr lang="en-US" sz="1600" dirty="0"/>
          </a:p>
          <a:p>
            <a:r>
              <a:rPr lang="en-US" sz="1600" b="1" dirty="0"/>
              <a:t>E.g. </a:t>
            </a:r>
            <a:r>
              <a:rPr lang="en-US" sz="1600" dirty="0"/>
              <a:t>Google TPU</a:t>
            </a:r>
          </a:p>
        </p:txBody>
      </p:sp>
      <p:sp>
        <p:nvSpPr>
          <p:cNvPr id="12" name="Right Arrow 11">
            <a:extLst>
              <a:ext uri="{FF2B5EF4-FFF2-40B4-BE49-F238E27FC236}">
                <a16:creationId xmlns:a16="http://schemas.microsoft.com/office/drawing/2014/main" id="{FB402865-059F-C941-8897-B4E1D76D5FEE}"/>
              </a:ext>
            </a:extLst>
          </p:cNvPr>
          <p:cNvSpPr/>
          <p:nvPr/>
        </p:nvSpPr>
        <p:spPr>
          <a:xfrm>
            <a:off x="1823526" y="4972035"/>
            <a:ext cx="8544949" cy="576064"/>
          </a:xfrm>
          <a:prstGeom prst="rightArrow">
            <a:avLst/>
          </a:prstGeom>
          <a:solidFill>
            <a:schemeClr val="tx2"/>
          </a:solidFill>
          <a:ln>
            <a:noFill/>
          </a:ln>
        </p:spPr>
        <p:txBody>
          <a:bodyPr wrap="square" tIns="0" bIns="0" rtlCol="0" anchor="ctr" anchorCtr="0">
            <a:noAutofit/>
          </a:bodyPr>
          <a:lstStyle/>
          <a:p>
            <a:pPr algn="ctr"/>
            <a:r>
              <a:rPr lang="en-US" sz="1333" b="1" dirty="0">
                <a:solidFill>
                  <a:schemeClr val="bg1"/>
                </a:solidFill>
                <a:latin typeface="Verdana" pitchFamily="34" charset="0"/>
              </a:rPr>
              <a:t>Development Time</a:t>
            </a:r>
          </a:p>
        </p:txBody>
      </p:sp>
      <p:sp>
        <p:nvSpPr>
          <p:cNvPr id="13" name="Left Arrow 12">
            <a:extLst>
              <a:ext uri="{FF2B5EF4-FFF2-40B4-BE49-F238E27FC236}">
                <a16:creationId xmlns:a16="http://schemas.microsoft.com/office/drawing/2014/main" id="{DF3B7143-C225-174C-B6A1-AB35E53D7780}"/>
              </a:ext>
            </a:extLst>
          </p:cNvPr>
          <p:cNvSpPr/>
          <p:nvPr/>
        </p:nvSpPr>
        <p:spPr>
          <a:xfrm>
            <a:off x="1823526" y="5637245"/>
            <a:ext cx="8544949" cy="576064"/>
          </a:xfrm>
          <a:prstGeom prst="leftArrow">
            <a:avLst/>
          </a:prstGeom>
          <a:solidFill>
            <a:schemeClr val="tx2"/>
          </a:solidFill>
          <a:ln>
            <a:noFill/>
          </a:ln>
        </p:spPr>
        <p:txBody>
          <a:bodyPr wrap="square" tIns="0" bIns="0" rtlCol="0" anchor="ctr" anchorCtr="0">
            <a:noAutofit/>
          </a:bodyPr>
          <a:lstStyle/>
          <a:p>
            <a:pPr algn="ctr"/>
            <a:r>
              <a:rPr lang="en-US" sz="1333" b="1" dirty="0">
                <a:solidFill>
                  <a:schemeClr val="bg1"/>
                </a:solidFill>
                <a:latin typeface="Verdana" pitchFamily="34" charset="0"/>
              </a:rPr>
              <a:t>Execution Time</a:t>
            </a:r>
          </a:p>
        </p:txBody>
      </p:sp>
      <p:sp>
        <p:nvSpPr>
          <p:cNvPr id="14" name="TextBox 13">
            <a:extLst>
              <a:ext uri="{FF2B5EF4-FFF2-40B4-BE49-F238E27FC236}">
                <a16:creationId xmlns:a16="http://schemas.microsoft.com/office/drawing/2014/main" id="{8F4F943C-D186-C244-8458-3103DEB8BC2A}"/>
              </a:ext>
            </a:extLst>
          </p:cNvPr>
          <p:cNvSpPr txBox="1"/>
          <p:nvPr/>
        </p:nvSpPr>
        <p:spPr>
          <a:xfrm>
            <a:off x="8750887" y="5109574"/>
            <a:ext cx="1269899" cy="256545"/>
          </a:xfrm>
          <a:prstGeom prst="rect">
            <a:avLst/>
          </a:prstGeom>
          <a:noFill/>
        </p:spPr>
        <p:txBody>
          <a:bodyPr wrap="none" rtlCol="0">
            <a:spAutoFit/>
          </a:bodyPr>
          <a:lstStyle/>
          <a:p>
            <a:pPr algn="r"/>
            <a:r>
              <a:rPr lang="en-US" sz="1067" i="1" dirty="0">
                <a:solidFill>
                  <a:schemeClr val="bg1"/>
                </a:solidFill>
              </a:rPr>
              <a:t>Long and expensive</a:t>
            </a:r>
          </a:p>
        </p:txBody>
      </p:sp>
      <p:sp>
        <p:nvSpPr>
          <p:cNvPr id="15" name="TextBox 14">
            <a:extLst>
              <a:ext uri="{FF2B5EF4-FFF2-40B4-BE49-F238E27FC236}">
                <a16:creationId xmlns:a16="http://schemas.microsoft.com/office/drawing/2014/main" id="{B50338FC-564B-F04F-874E-10E4770FC267}"/>
              </a:ext>
            </a:extLst>
          </p:cNvPr>
          <p:cNvSpPr txBox="1"/>
          <p:nvPr/>
        </p:nvSpPr>
        <p:spPr>
          <a:xfrm>
            <a:off x="2114015" y="5109574"/>
            <a:ext cx="1106393" cy="256545"/>
          </a:xfrm>
          <a:prstGeom prst="rect">
            <a:avLst/>
          </a:prstGeom>
          <a:noFill/>
        </p:spPr>
        <p:txBody>
          <a:bodyPr wrap="none" rtlCol="0">
            <a:spAutoFit/>
          </a:bodyPr>
          <a:lstStyle/>
          <a:p>
            <a:r>
              <a:rPr lang="en-US" sz="1067" i="1" dirty="0">
                <a:solidFill>
                  <a:schemeClr val="bg1"/>
                </a:solidFill>
              </a:rPr>
              <a:t>Quick and cheap</a:t>
            </a:r>
          </a:p>
        </p:txBody>
      </p:sp>
      <p:sp>
        <p:nvSpPr>
          <p:cNvPr id="16" name="TextBox 15">
            <a:extLst>
              <a:ext uri="{FF2B5EF4-FFF2-40B4-BE49-F238E27FC236}">
                <a16:creationId xmlns:a16="http://schemas.microsoft.com/office/drawing/2014/main" id="{B3BAAF2C-BB3D-E74F-92C6-33B1AE95B261}"/>
              </a:ext>
            </a:extLst>
          </p:cNvPr>
          <p:cNvSpPr txBox="1"/>
          <p:nvPr/>
        </p:nvSpPr>
        <p:spPr>
          <a:xfrm>
            <a:off x="2159563" y="5776165"/>
            <a:ext cx="1495922" cy="256545"/>
          </a:xfrm>
          <a:prstGeom prst="rect">
            <a:avLst/>
          </a:prstGeom>
          <a:noFill/>
        </p:spPr>
        <p:txBody>
          <a:bodyPr wrap="none" rtlCol="0">
            <a:spAutoFit/>
          </a:bodyPr>
          <a:lstStyle/>
          <a:p>
            <a:r>
              <a:rPr lang="en-US" sz="1067" i="1" dirty="0">
                <a:solidFill>
                  <a:schemeClr val="bg1"/>
                </a:solidFill>
              </a:rPr>
              <a:t>Long! Runs more slowly</a:t>
            </a:r>
          </a:p>
        </p:txBody>
      </p:sp>
      <p:sp>
        <p:nvSpPr>
          <p:cNvPr id="17" name="TextBox 16">
            <a:extLst>
              <a:ext uri="{FF2B5EF4-FFF2-40B4-BE49-F238E27FC236}">
                <a16:creationId xmlns:a16="http://schemas.microsoft.com/office/drawing/2014/main" id="{49C3C77A-A639-EA4E-84D0-03A45FA75758}"/>
              </a:ext>
            </a:extLst>
          </p:cNvPr>
          <p:cNvSpPr txBox="1"/>
          <p:nvPr/>
        </p:nvSpPr>
        <p:spPr>
          <a:xfrm>
            <a:off x="8689973" y="5799985"/>
            <a:ext cx="1330813" cy="256545"/>
          </a:xfrm>
          <a:prstGeom prst="rect">
            <a:avLst/>
          </a:prstGeom>
          <a:noFill/>
        </p:spPr>
        <p:txBody>
          <a:bodyPr wrap="none" rtlCol="0">
            <a:spAutoFit/>
          </a:bodyPr>
          <a:lstStyle/>
          <a:p>
            <a:pPr algn="r"/>
            <a:r>
              <a:rPr lang="en-US" sz="1067" i="1" dirty="0">
                <a:solidFill>
                  <a:schemeClr val="bg1"/>
                </a:solidFill>
              </a:rPr>
              <a:t>Short! Runs very fast</a:t>
            </a:r>
          </a:p>
        </p:txBody>
      </p:sp>
    </p:spTree>
    <p:extLst>
      <p:ext uri="{BB962C8B-B14F-4D97-AF65-F5344CB8AC3E}">
        <p14:creationId xmlns:p14="http://schemas.microsoft.com/office/powerpoint/2010/main" val="3148079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E6E4-564A-DE5A-361C-269D1D66F12B}"/>
              </a:ext>
            </a:extLst>
          </p:cNvPr>
          <p:cNvSpPr>
            <a:spLocks noGrp="1"/>
          </p:cNvSpPr>
          <p:nvPr>
            <p:ph type="title"/>
          </p:nvPr>
        </p:nvSpPr>
        <p:spPr/>
        <p:txBody>
          <a:bodyPr/>
          <a:lstStyle/>
          <a:p>
            <a:r>
              <a:rPr lang="en-CH" dirty="0"/>
              <a:t>NVIDIA example of mid-range AI cards – the A6000 RTX</a:t>
            </a:r>
          </a:p>
        </p:txBody>
      </p:sp>
      <p:sp>
        <p:nvSpPr>
          <p:cNvPr id="3" name="Content Placeholder 2">
            <a:extLst>
              <a:ext uri="{FF2B5EF4-FFF2-40B4-BE49-F238E27FC236}">
                <a16:creationId xmlns:a16="http://schemas.microsoft.com/office/drawing/2014/main" id="{4D67A238-AC9D-03C5-AC9E-10B4F12EBC89}"/>
              </a:ext>
            </a:extLst>
          </p:cNvPr>
          <p:cNvSpPr>
            <a:spLocks noGrp="1"/>
          </p:cNvSpPr>
          <p:nvPr>
            <p:ph idx="1"/>
          </p:nvPr>
        </p:nvSpPr>
        <p:spPr>
          <a:xfrm>
            <a:off x="838200" y="2345167"/>
            <a:ext cx="10515600" cy="3831796"/>
          </a:xfrm>
        </p:spPr>
        <p:txBody>
          <a:bodyPr/>
          <a:lstStyle/>
          <a:p>
            <a:r>
              <a:rPr lang="en-CH" dirty="0"/>
              <a:t>A6000 RTX – Price around 6-7000 USD</a:t>
            </a:r>
          </a:p>
          <a:p>
            <a:r>
              <a:rPr lang="en-GB" dirty="0"/>
              <a:t>48 GB GDDR6 with error-correcting code (ECC)</a:t>
            </a:r>
          </a:p>
          <a:p>
            <a:r>
              <a:rPr lang="en-GB" dirty="0"/>
              <a:t>New </a:t>
            </a:r>
            <a:r>
              <a:rPr lang="en-GB" b="1" dirty="0"/>
              <a:t>Tensor Float 32 </a:t>
            </a:r>
            <a:r>
              <a:rPr lang="en-GB" dirty="0"/>
              <a:t>(TF32) precision provides up to 5X the training throughput over the previous generation to accelerate AI and data science model training without requiring any code changes (a new datatype with varying precision before and after the comma).</a:t>
            </a:r>
            <a:endParaRPr lang="en-CH" dirty="0"/>
          </a:p>
        </p:txBody>
      </p:sp>
    </p:spTree>
    <p:extLst>
      <p:ext uri="{BB962C8B-B14F-4D97-AF65-F5344CB8AC3E}">
        <p14:creationId xmlns:p14="http://schemas.microsoft.com/office/powerpoint/2010/main" val="32206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BB3D2-C91E-15CD-A709-3D50A8C267B1}"/>
              </a:ext>
            </a:extLst>
          </p:cNvPr>
          <p:cNvSpPr>
            <a:spLocks noGrp="1"/>
          </p:cNvSpPr>
          <p:nvPr>
            <p:ph type="title"/>
          </p:nvPr>
        </p:nvSpPr>
        <p:spPr/>
        <p:txBody>
          <a:bodyPr/>
          <a:lstStyle/>
          <a:p>
            <a:r>
              <a:rPr lang="en-CH" dirty="0"/>
              <a:t>NVIDIA GPUs – Not only hardware</a:t>
            </a:r>
          </a:p>
        </p:txBody>
      </p:sp>
      <p:sp>
        <p:nvSpPr>
          <p:cNvPr id="3" name="Content Placeholder 2">
            <a:extLst>
              <a:ext uri="{FF2B5EF4-FFF2-40B4-BE49-F238E27FC236}">
                <a16:creationId xmlns:a16="http://schemas.microsoft.com/office/drawing/2014/main" id="{8ABF79F1-DDBA-B8D6-4449-9AFDCC7B69B0}"/>
              </a:ext>
            </a:extLst>
          </p:cNvPr>
          <p:cNvSpPr>
            <a:spLocks noGrp="1"/>
          </p:cNvSpPr>
          <p:nvPr>
            <p:ph idx="1"/>
          </p:nvPr>
        </p:nvSpPr>
        <p:spPr>
          <a:xfrm>
            <a:off x="343349" y="1782595"/>
            <a:ext cx="5949875" cy="4351338"/>
          </a:xfrm>
        </p:spPr>
        <p:txBody>
          <a:bodyPr/>
          <a:lstStyle/>
          <a:p>
            <a:pPr marL="0" indent="0">
              <a:buNone/>
            </a:pPr>
            <a:r>
              <a:rPr lang="en-GB" b="1" dirty="0"/>
              <a:t>TensorFloat-32</a:t>
            </a:r>
            <a:r>
              <a:rPr lang="en-GB" dirty="0"/>
              <a:t> is the new math mode in NVIDIA A100 and A6000 GPUs for handling the matrix math also called tensor operations used at the heart of AI and certain HPC applications. TF32 running on Tensor Cores in A6000/A100 GPUs can provide up to 10x speedups compared to single-precision floating-point math (FP32) on Volta GPUs.</a:t>
            </a:r>
            <a:endParaRPr lang="en-CH" dirty="0"/>
          </a:p>
        </p:txBody>
      </p:sp>
      <p:pic>
        <p:nvPicPr>
          <p:cNvPr id="4" name="Picture 3">
            <a:extLst>
              <a:ext uri="{FF2B5EF4-FFF2-40B4-BE49-F238E27FC236}">
                <a16:creationId xmlns:a16="http://schemas.microsoft.com/office/drawing/2014/main" id="{A95DAC07-1FA4-9B27-1760-972BD86948B3}"/>
              </a:ext>
            </a:extLst>
          </p:cNvPr>
          <p:cNvPicPr>
            <a:picLocks noChangeAspect="1"/>
          </p:cNvPicPr>
          <p:nvPr/>
        </p:nvPicPr>
        <p:blipFill>
          <a:blip r:embed="rId2"/>
          <a:stretch>
            <a:fillRect/>
          </a:stretch>
        </p:blipFill>
        <p:spPr>
          <a:xfrm>
            <a:off x="6594438" y="1690688"/>
            <a:ext cx="5346700" cy="4216400"/>
          </a:xfrm>
          <a:prstGeom prst="rect">
            <a:avLst/>
          </a:prstGeom>
        </p:spPr>
      </p:pic>
      <p:sp>
        <p:nvSpPr>
          <p:cNvPr id="7" name="TextBox 6">
            <a:extLst>
              <a:ext uri="{FF2B5EF4-FFF2-40B4-BE49-F238E27FC236}">
                <a16:creationId xmlns:a16="http://schemas.microsoft.com/office/drawing/2014/main" id="{BA593357-BD9F-5010-A1EA-3EF9021C5ABF}"/>
              </a:ext>
            </a:extLst>
          </p:cNvPr>
          <p:cNvSpPr txBox="1"/>
          <p:nvPr/>
        </p:nvSpPr>
        <p:spPr>
          <a:xfrm>
            <a:off x="47589" y="6598464"/>
            <a:ext cx="11984914" cy="261610"/>
          </a:xfrm>
          <a:prstGeom prst="rect">
            <a:avLst/>
          </a:prstGeom>
          <a:noFill/>
        </p:spPr>
        <p:txBody>
          <a:bodyPr wrap="square">
            <a:spAutoFit/>
          </a:bodyPr>
          <a:lstStyle/>
          <a:p>
            <a:r>
              <a:rPr lang="en-CH" sz="1100" dirty="0"/>
              <a:t>https://blogs.nvidia.com/blog/tensorfloat-32-precision-format/#:~:text=TensorFloat%2D32%20is%20the%20new,(FP32)%20on%20Volta%20GPUs.</a:t>
            </a:r>
          </a:p>
        </p:txBody>
      </p:sp>
    </p:spTree>
    <p:extLst>
      <p:ext uri="{BB962C8B-B14F-4D97-AF65-F5344CB8AC3E}">
        <p14:creationId xmlns:p14="http://schemas.microsoft.com/office/powerpoint/2010/main" val="94600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498D5-2CA9-3922-65CC-2E432513BFC4}"/>
              </a:ext>
            </a:extLst>
          </p:cNvPr>
          <p:cNvSpPr>
            <a:spLocks noGrp="1"/>
          </p:cNvSpPr>
          <p:nvPr>
            <p:ph type="title"/>
          </p:nvPr>
        </p:nvSpPr>
        <p:spPr/>
        <p:txBody>
          <a:bodyPr/>
          <a:lstStyle/>
          <a:p>
            <a:r>
              <a:rPr lang="en-CH" dirty="0"/>
              <a:t>NVIDIA and GPUs – Latest and best</a:t>
            </a:r>
          </a:p>
        </p:txBody>
      </p:sp>
      <p:sp>
        <p:nvSpPr>
          <p:cNvPr id="3" name="Content Placeholder 2">
            <a:extLst>
              <a:ext uri="{FF2B5EF4-FFF2-40B4-BE49-F238E27FC236}">
                <a16:creationId xmlns:a16="http://schemas.microsoft.com/office/drawing/2014/main" id="{86CCD059-9E3D-1D4B-31D6-F80C2AE991E2}"/>
              </a:ext>
            </a:extLst>
          </p:cNvPr>
          <p:cNvSpPr>
            <a:spLocks noGrp="1"/>
          </p:cNvSpPr>
          <p:nvPr>
            <p:ph idx="1"/>
          </p:nvPr>
        </p:nvSpPr>
        <p:spPr>
          <a:xfrm>
            <a:off x="838200" y="1825625"/>
            <a:ext cx="5153809" cy="4351338"/>
          </a:xfrm>
        </p:spPr>
        <p:txBody>
          <a:bodyPr>
            <a:normAutofit/>
          </a:bodyPr>
          <a:lstStyle/>
          <a:p>
            <a:r>
              <a:rPr lang="en-GB" sz="2000" dirty="0"/>
              <a:t>The new platform announced uses the Grace Hopper Superchip, which can be connected with additional Superchips by NVIDIA </a:t>
            </a:r>
            <a:r>
              <a:rPr lang="en-GB" sz="2000" dirty="0" err="1"/>
              <a:t>NVLinkTM</a:t>
            </a:r>
            <a:r>
              <a:rPr lang="en-GB" sz="2000" dirty="0"/>
              <a:t>, allowing them to work together to deploy the giant models used for generative AI. </a:t>
            </a:r>
          </a:p>
          <a:p>
            <a:r>
              <a:rPr lang="en-GB" sz="2000" dirty="0"/>
              <a:t>This high-speed, coherent technology gives the GPU full access to the CPU memory, providing a combined </a:t>
            </a:r>
            <a:r>
              <a:rPr lang="en-GB" sz="2000" b="1" dirty="0"/>
              <a:t>1.2TB of fast memory </a:t>
            </a:r>
            <a:r>
              <a:rPr lang="en-GB" sz="2000" dirty="0"/>
              <a:t>when in dual configuration. </a:t>
            </a:r>
          </a:p>
          <a:p>
            <a:r>
              <a:rPr lang="en-GB" sz="2000" dirty="0"/>
              <a:t>New 900 gigabytes per second (GB/s) coherent interface.</a:t>
            </a:r>
          </a:p>
          <a:p>
            <a:r>
              <a:rPr lang="en-GB" sz="2000" b="0" i="0" dirty="0">
                <a:effectLst/>
                <a:latin typeface="Arial" panose="020B0604020202020204" pitchFamily="34" charset="0"/>
              </a:rPr>
              <a:t>Up to </a:t>
            </a:r>
            <a:r>
              <a:rPr lang="en-GB" sz="2000" b="1" i="0" dirty="0">
                <a:effectLst/>
                <a:latin typeface="Arial" panose="020B0604020202020204" pitchFamily="34" charset="0"/>
              </a:rPr>
              <a:t>480GB</a:t>
            </a:r>
            <a:r>
              <a:rPr lang="en-GB" sz="2000" b="0" i="0" dirty="0">
                <a:effectLst/>
                <a:latin typeface="Arial" panose="020B0604020202020204" pitchFamily="34" charset="0"/>
              </a:rPr>
              <a:t> of LPDDR5X memory with error-correction code (ECC).</a:t>
            </a:r>
            <a:endParaRPr lang="en-CH" sz="2000" dirty="0"/>
          </a:p>
        </p:txBody>
      </p:sp>
      <p:pic>
        <p:nvPicPr>
          <p:cNvPr id="4" name="Picture 3">
            <a:extLst>
              <a:ext uri="{FF2B5EF4-FFF2-40B4-BE49-F238E27FC236}">
                <a16:creationId xmlns:a16="http://schemas.microsoft.com/office/drawing/2014/main" id="{E2788485-0868-DBAE-DF9C-42535B4FD755}"/>
              </a:ext>
            </a:extLst>
          </p:cNvPr>
          <p:cNvPicPr>
            <a:picLocks noChangeAspect="1"/>
          </p:cNvPicPr>
          <p:nvPr/>
        </p:nvPicPr>
        <p:blipFill>
          <a:blip r:embed="rId2"/>
          <a:stretch>
            <a:fillRect/>
          </a:stretch>
        </p:blipFill>
        <p:spPr>
          <a:xfrm>
            <a:off x="6096000" y="1825625"/>
            <a:ext cx="5621535" cy="4173152"/>
          </a:xfrm>
          <a:prstGeom prst="rect">
            <a:avLst/>
          </a:prstGeom>
        </p:spPr>
      </p:pic>
      <p:sp>
        <p:nvSpPr>
          <p:cNvPr id="6" name="TextBox 5">
            <a:extLst>
              <a:ext uri="{FF2B5EF4-FFF2-40B4-BE49-F238E27FC236}">
                <a16:creationId xmlns:a16="http://schemas.microsoft.com/office/drawing/2014/main" id="{E8B287C5-4A5F-6AC2-65FB-C0E6803700E6}"/>
              </a:ext>
            </a:extLst>
          </p:cNvPr>
          <p:cNvSpPr txBox="1"/>
          <p:nvPr/>
        </p:nvSpPr>
        <p:spPr>
          <a:xfrm>
            <a:off x="0" y="6447711"/>
            <a:ext cx="9563548" cy="307777"/>
          </a:xfrm>
          <a:prstGeom prst="rect">
            <a:avLst/>
          </a:prstGeom>
          <a:noFill/>
        </p:spPr>
        <p:txBody>
          <a:bodyPr wrap="square">
            <a:spAutoFit/>
          </a:bodyPr>
          <a:lstStyle/>
          <a:p>
            <a:r>
              <a:rPr lang="en-CH" sz="1400" dirty="0">
                <a:latin typeface="Arial" panose="020B0604020202020204" pitchFamily="34" charset="0"/>
                <a:cs typeface="Arial" panose="020B0604020202020204" pitchFamily="34" charset="0"/>
              </a:rPr>
              <a:t>https://resources.nvidia.com/en-us-grace-cpu/grace-hopper-superchip</a:t>
            </a:r>
          </a:p>
        </p:txBody>
      </p:sp>
    </p:spTree>
    <p:extLst>
      <p:ext uri="{BB962C8B-B14F-4D97-AF65-F5344CB8AC3E}">
        <p14:creationId xmlns:p14="http://schemas.microsoft.com/office/powerpoint/2010/main" val="1879954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1E66-F62D-7943-A7D9-13F1AAECAE60}"/>
              </a:ext>
            </a:extLst>
          </p:cNvPr>
          <p:cNvSpPr>
            <a:spLocks noGrp="1"/>
          </p:cNvSpPr>
          <p:nvPr>
            <p:ph type="title"/>
          </p:nvPr>
        </p:nvSpPr>
        <p:spPr/>
        <p:txBody>
          <a:bodyPr/>
          <a:lstStyle/>
          <a:p>
            <a:r>
              <a:rPr lang="en-US" dirty="0"/>
              <a:t>Processing Power Available in the Cloud</a:t>
            </a:r>
          </a:p>
        </p:txBody>
      </p:sp>
      <p:sp>
        <p:nvSpPr>
          <p:cNvPr id="3" name="TextBox 2">
            <a:extLst>
              <a:ext uri="{FF2B5EF4-FFF2-40B4-BE49-F238E27FC236}">
                <a16:creationId xmlns:a16="http://schemas.microsoft.com/office/drawing/2014/main" id="{8AD70F1F-500F-B743-ACF4-5E2C75C0B330}"/>
              </a:ext>
            </a:extLst>
          </p:cNvPr>
          <p:cNvSpPr txBox="1"/>
          <p:nvPr/>
        </p:nvSpPr>
        <p:spPr>
          <a:xfrm>
            <a:off x="814919" y="2069690"/>
            <a:ext cx="2460189" cy="1569660"/>
          </a:xfrm>
          <a:prstGeom prst="rect">
            <a:avLst/>
          </a:prstGeom>
          <a:noFill/>
        </p:spPr>
        <p:txBody>
          <a:bodyPr wrap="square" rtlCol="0">
            <a:spAutoFit/>
          </a:bodyPr>
          <a:lstStyle/>
          <a:p>
            <a:r>
              <a:rPr lang="en-US" sz="1600" b="1" dirty="0">
                <a:solidFill>
                  <a:srgbClr val="D1026A"/>
                </a:solidFill>
              </a:rPr>
              <a:t>Google</a:t>
            </a:r>
            <a:r>
              <a:rPr lang="en-US" sz="1600" dirty="0"/>
              <a:t> </a:t>
            </a:r>
            <a:r>
              <a:rPr lang="en-US" sz="1600" dirty="0" err="1"/>
              <a:t>Colab</a:t>
            </a:r>
            <a:r>
              <a:rPr lang="en-US" sz="1600" dirty="0"/>
              <a:t> allows you to write and execute Python in your browser with</a:t>
            </a:r>
          </a:p>
          <a:p>
            <a:r>
              <a:rPr lang="en-US" sz="1600" dirty="0"/>
              <a:t>zero configuration, free access to GPUs, and easy sharing</a:t>
            </a:r>
          </a:p>
        </p:txBody>
      </p:sp>
      <p:sp>
        <p:nvSpPr>
          <p:cNvPr id="4" name="TextBox 3">
            <a:extLst>
              <a:ext uri="{FF2B5EF4-FFF2-40B4-BE49-F238E27FC236}">
                <a16:creationId xmlns:a16="http://schemas.microsoft.com/office/drawing/2014/main" id="{C44B19F6-DF1D-2B4F-B4F9-29005839A519}"/>
              </a:ext>
            </a:extLst>
          </p:cNvPr>
          <p:cNvSpPr txBox="1"/>
          <p:nvPr/>
        </p:nvSpPr>
        <p:spPr>
          <a:xfrm>
            <a:off x="8911302" y="1603635"/>
            <a:ext cx="2460188" cy="317392"/>
          </a:xfrm>
          <a:prstGeom prst="rect">
            <a:avLst/>
          </a:prstGeom>
          <a:solidFill>
            <a:schemeClr val="accent2">
              <a:lumMod val="20000"/>
              <a:lumOff val="80000"/>
            </a:schemeClr>
          </a:solidFill>
          <a:ln>
            <a:noFill/>
          </a:ln>
        </p:spPr>
        <p:txBody>
          <a:bodyPr wrap="square" tIns="0" bIns="0" rtlCol="0" anchor="ctr" anchorCtr="0">
            <a:noAutofit/>
          </a:bodyPr>
          <a:lstStyle>
            <a:defPPr>
              <a:defRPr lang="en-GB"/>
            </a:defPPr>
            <a:lvl1pPr>
              <a:defRPr sz="800"/>
            </a:lvl1pPr>
          </a:lstStyle>
          <a:p>
            <a:r>
              <a:rPr lang="en-US" sz="1600" b="1" dirty="0"/>
              <a:t>IBM Cloud</a:t>
            </a:r>
            <a:endParaRPr lang="en-US" sz="1600" dirty="0"/>
          </a:p>
        </p:txBody>
      </p:sp>
      <p:sp>
        <p:nvSpPr>
          <p:cNvPr id="5" name="TextBox 4">
            <a:extLst>
              <a:ext uri="{FF2B5EF4-FFF2-40B4-BE49-F238E27FC236}">
                <a16:creationId xmlns:a16="http://schemas.microsoft.com/office/drawing/2014/main" id="{9A432E49-4CA1-7541-B380-2EC6186A3D50}"/>
              </a:ext>
            </a:extLst>
          </p:cNvPr>
          <p:cNvSpPr txBox="1"/>
          <p:nvPr/>
        </p:nvSpPr>
        <p:spPr>
          <a:xfrm>
            <a:off x="6214373" y="1604797"/>
            <a:ext cx="2460188" cy="317392"/>
          </a:xfrm>
          <a:prstGeom prst="rect">
            <a:avLst/>
          </a:prstGeom>
          <a:solidFill>
            <a:schemeClr val="accent2">
              <a:lumMod val="20000"/>
              <a:lumOff val="80000"/>
            </a:schemeClr>
          </a:solidFill>
          <a:ln>
            <a:noFill/>
          </a:ln>
        </p:spPr>
        <p:txBody>
          <a:bodyPr wrap="square" tIns="0" bIns="0" rtlCol="0" anchor="ctr" anchorCtr="0">
            <a:noAutofit/>
          </a:bodyPr>
          <a:lstStyle>
            <a:defPPr>
              <a:defRPr lang="en-GB"/>
            </a:defPPr>
            <a:lvl1pPr>
              <a:defRPr sz="800"/>
            </a:lvl1pPr>
          </a:lstStyle>
          <a:p>
            <a:r>
              <a:rPr lang="en-US" sz="1600" b="1" dirty="0"/>
              <a:t>Azure</a:t>
            </a:r>
            <a:endParaRPr lang="en-US" sz="1600" dirty="0"/>
          </a:p>
        </p:txBody>
      </p:sp>
      <p:sp>
        <p:nvSpPr>
          <p:cNvPr id="6" name="TextBox 5">
            <a:extLst>
              <a:ext uri="{FF2B5EF4-FFF2-40B4-BE49-F238E27FC236}">
                <a16:creationId xmlns:a16="http://schemas.microsoft.com/office/drawing/2014/main" id="{851D52FC-97E0-264A-AC1C-C69E7091D93E}"/>
              </a:ext>
            </a:extLst>
          </p:cNvPr>
          <p:cNvSpPr txBox="1"/>
          <p:nvPr/>
        </p:nvSpPr>
        <p:spPr>
          <a:xfrm>
            <a:off x="3517442" y="1604797"/>
            <a:ext cx="2460188" cy="317392"/>
          </a:xfrm>
          <a:prstGeom prst="rect">
            <a:avLst/>
          </a:prstGeom>
          <a:solidFill>
            <a:schemeClr val="accent2">
              <a:lumMod val="20000"/>
              <a:lumOff val="80000"/>
            </a:schemeClr>
          </a:solidFill>
          <a:ln>
            <a:noFill/>
          </a:ln>
        </p:spPr>
        <p:txBody>
          <a:bodyPr wrap="square" tIns="0" bIns="0" rtlCol="0" anchor="ctr" anchorCtr="0">
            <a:noAutofit/>
          </a:bodyPr>
          <a:lstStyle>
            <a:defPPr>
              <a:defRPr lang="en-GB"/>
            </a:defPPr>
            <a:lvl1pPr>
              <a:defRPr sz="800"/>
            </a:lvl1pPr>
          </a:lstStyle>
          <a:p>
            <a:r>
              <a:rPr lang="en-US" sz="1600" b="1" dirty="0"/>
              <a:t>AWS</a:t>
            </a:r>
            <a:endParaRPr lang="en-US" sz="1600" dirty="0"/>
          </a:p>
        </p:txBody>
      </p:sp>
      <p:sp>
        <p:nvSpPr>
          <p:cNvPr id="7" name="TextBox 6">
            <a:extLst>
              <a:ext uri="{FF2B5EF4-FFF2-40B4-BE49-F238E27FC236}">
                <a16:creationId xmlns:a16="http://schemas.microsoft.com/office/drawing/2014/main" id="{3C0C750F-54DB-2347-83C5-83DCF513BD06}"/>
              </a:ext>
            </a:extLst>
          </p:cNvPr>
          <p:cNvSpPr txBox="1"/>
          <p:nvPr/>
        </p:nvSpPr>
        <p:spPr>
          <a:xfrm>
            <a:off x="820511" y="1604797"/>
            <a:ext cx="2460188" cy="317392"/>
          </a:xfrm>
          <a:prstGeom prst="rect">
            <a:avLst/>
          </a:prstGeom>
          <a:solidFill>
            <a:schemeClr val="accent2">
              <a:lumMod val="20000"/>
              <a:lumOff val="80000"/>
            </a:schemeClr>
          </a:solidFill>
          <a:ln>
            <a:noFill/>
          </a:ln>
        </p:spPr>
        <p:txBody>
          <a:bodyPr wrap="square" tIns="0" bIns="0" rtlCol="0" anchor="ctr" anchorCtr="0">
            <a:noAutofit/>
          </a:bodyPr>
          <a:lstStyle>
            <a:defPPr>
              <a:defRPr lang="en-GB"/>
            </a:defPPr>
            <a:lvl1pPr>
              <a:defRPr sz="800"/>
            </a:lvl1pPr>
          </a:lstStyle>
          <a:p>
            <a:r>
              <a:rPr lang="en-US" sz="1600" b="1" dirty="0" err="1"/>
              <a:t>Colab</a:t>
            </a:r>
            <a:endParaRPr lang="en-US" sz="1600" dirty="0"/>
          </a:p>
        </p:txBody>
      </p:sp>
      <p:sp>
        <p:nvSpPr>
          <p:cNvPr id="8" name="TextBox 7">
            <a:extLst>
              <a:ext uri="{FF2B5EF4-FFF2-40B4-BE49-F238E27FC236}">
                <a16:creationId xmlns:a16="http://schemas.microsoft.com/office/drawing/2014/main" id="{57317121-2AF3-DC4A-BD58-DC19440DFADF}"/>
              </a:ext>
            </a:extLst>
          </p:cNvPr>
          <p:cNvSpPr txBox="1"/>
          <p:nvPr/>
        </p:nvSpPr>
        <p:spPr>
          <a:xfrm>
            <a:off x="6170771" y="2074783"/>
            <a:ext cx="2613528" cy="1323439"/>
          </a:xfrm>
          <a:prstGeom prst="rect">
            <a:avLst/>
          </a:prstGeom>
          <a:solidFill>
            <a:schemeClr val="bg1"/>
          </a:solidFill>
        </p:spPr>
        <p:txBody>
          <a:bodyPr wrap="square" rtlCol="0">
            <a:spAutoFit/>
          </a:bodyPr>
          <a:lstStyle/>
          <a:p>
            <a:r>
              <a:rPr lang="en-US" sz="1600" dirty="0"/>
              <a:t>GPUs are now part of </a:t>
            </a:r>
            <a:r>
              <a:rPr lang="en-US" sz="1600" b="1" dirty="0">
                <a:solidFill>
                  <a:srgbClr val="D1026A"/>
                </a:solidFill>
              </a:rPr>
              <a:t>Microsoft</a:t>
            </a:r>
            <a:r>
              <a:rPr lang="en-US" sz="1600" dirty="0"/>
              <a:t>'s cloud platform, </a:t>
            </a:r>
            <a:r>
              <a:rPr lang="en-GB" sz="1600" dirty="0"/>
              <a:t>ideal for the neural networks underpinning much of modern machine learning</a:t>
            </a:r>
            <a:endParaRPr lang="en-US" sz="1600" dirty="0"/>
          </a:p>
        </p:txBody>
      </p:sp>
      <p:sp>
        <p:nvSpPr>
          <p:cNvPr id="9" name="TextBox 8">
            <a:extLst>
              <a:ext uri="{FF2B5EF4-FFF2-40B4-BE49-F238E27FC236}">
                <a16:creationId xmlns:a16="http://schemas.microsoft.com/office/drawing/2014/main" id="{F9C81CC8-CD31-F04E-94BA-4D4E068954BA}"/>
              </a:ext>
            </a:extLst>
          </p:cNvPr>
          <p:cNvSpPr txBox="1"/>
          <p:nvPr/>
        </p:nvSpPr>
        <p:spPr>
          <a:xfrm>
            <a:off x="2114015" y="5109574"/>
            <a:ext cx="1106393" cy="256545"/>
          </a:xfrm>
          <a:prstGeom prst="rect">
            <a:avLst/>
          </a:prstGeom>
          <a:noFill/>
        </p:spPr>
        <p:txBody>
          <a:bodyPr wrap="none" rtlCol="0">
            <a:spAutoFit/>
          </a:bodyPr>
          <a:lstStyle/>
          <a:p>
            <a:r>
              <a:rPr lang="en-US" sz="1067" i="1" dirty="0">
                <a:solidFill>
                  <a:schemeClr val="bg1"/>
                </a:solidFill>
              </a:rPr>
              <a:t>Quick and cheap</a:t>
            </a:r>
          </a:p>
        </p:txBody>
      </p:sp>
      <p:sp>
        <p:nvSpPr>
          <p:cNvPr id="10" name="TextBox 9">
            <a:extLst>
              <a:ext uri="{FF2B5EF4-FFF2-40B4-BE49-F238E27FC236}">
                <a16:creationId xmlns:a16="http://schemas.microsoft.com/office/drawing/2014/main" id="{45F0F087-5421-7143-AA35-FF4065D4CBD6}"/>
              </a:ext>
            </a:extLst>
          </p:cNvPr>
          <p:cNvSpPr txBox="1"/>
          <p:nvPr/>
        </p:nvSpPr>
        <p:spPr>
          <a:xfrm>
            <a:off x="2159563" y="5776165"/>
            <a:ext cx="1495922" cy="256545"/>
          </a:xfrm>
          <a:prstGeom prst="rect">
            <a:avLst/>
          </a:prstGeom>
          <a:noFill/>
        </p:spPr>
        <p:txBody>
          <a:bodyPr wrap="none" rtlCol="0">
            <a:spAutoFit/>
          </a:bodyPr>
          <a:lstStyle/>
          <a:p>
            <a:r>
              <a:rPr lang="en-US" sz="1067" i="1" dirty="0">
                <a:solidFill>
                  <a:schemeClr val="bg1"/>
                </a:solidFill>
              </a:rPr>
              <a:t>Long! Runs more slowly</a:t>
            </a:r>
          </a:p>
        </p:txBody>
      </p:sp>
      <p:sp>
        <p:nvSpPr>
          <p:cNvPr id="11" name="TextBox 10">
            <a:extLst>
              <a:ext uri="{FF2B5EF4-FFF2-40B4-BE49-F238E27FC236}">
                <a16:creationId xmlns:a16="http://schemas.microsoft.com/office/drawing/2014/main" id="{11157968-301E-254C-A399-C35558EC39A1}"/>
              </a:ext>
            </a:extLst>
          </p:cNvPr>
          <p:cNvSpPr txBox="1"/>
          <p:nvPr/>
        </p:nvSpPr>
        <p:spPr>
          <a:xfrm>
            <a:off x="8689973" y="5799985"/>
            <a:ext cx="1330813" cy="256545"/>
          </a:xfrm>
          <a:prstGeom prst="rect">
            <a:avLst/>
          </a:prstGeom>
          <a:noFill/>
        </p:spPr>
        <p:txBody>
          <a:bodyPr wrap="none" rtlCol="0">
            <a:spAutoFit/>
          </a:bodyPr>
          <a:lstStyle/>
          <a:p>
            <a:pPr algn="r"/>
            <a:r>
              <a:rPr lang="en-US" sz="1067" i="1" dirty="0">
                <a:solidFill>
                  <a:schemeClr val="bg1"/>
                </a:solidFill>
              </a:rPr>
              <a:t>Short! Runs very fast</a:t>
            </a:r>
          </a:p>
        </p:txBody>
      </p:sp>
      <p:pic>
        <p:nvPicPr>
          <p:cNvPr id="12" name="Picture 2" descr="What is Google Colab?. Introduction to Google Colab. | by Hrishikesh Mane |  Medium">
            <a:extLst>
              <a:ext uri="{FF2B5EF4-FFF2-40B4-BE49-F238E27FC236}">
                <a16:creationId xmlns:a16="http://schemas.microsoft.com/office/drawing/2014/main" id="{CF422B8E-EF8E-634F-9095-71DE016052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247" y="4163863"/>
            <a:ext cx="1805616" cy="80130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2EF559E-39F1-704D-A45B-941D41487430}"/>
              </a:ext>
            </a:extLst>
          </p:cNvPr>
          <p:cNvSpPr txBox="1"/>
          <p:nvPr/>
        </p:nvSpPr>
        <p:spPr>
          <a:xfrm>
            <a:off x="814917" y="5541234"/>
            <a:ext cx="10562167" cy="576065"/>
          </a:xfrm>
          <a:prstGeom prst="rect">
            <a:avLst/>
          </a:prstGeom>
          <a:solidFill>
            <a:schemeClr val="tx2"/>
          </a:solidFill>
          <a:ln>
            <a:noFill/>
          </a:ln>
        </p:spPr>
        <p:txBody>
          <a:bodyPr wrap="square" tIns="0" bIns="0" rtlCol="0" anchor="ctr" anchorCtr="0">
            <a:noAutofit/>
          </a:bodyPr>
          <a:lstStyle>
            <a:defPPr>
              <a:defRPr lang="en-GB"/>
            </a:defPPr>
            <a:lvl1pPr>
              <a:defRPr sz="800"/>
            </a:lvl1pPr>
          </a:lstStyle>
          <a:p>
            <a:pPr algn="ctr"/>
            <a:r>
              <a:rPr lang="en-US" sz="1333" b="1" dirty="0">
                <a:solidFill>
                  <a:schemeClr val="bg1"/>
                </a:solidFill>
              </a:rPr>
              <a:t>The international cloud computing landscape is highly dynamic and changing rapidly. </a:t>
            </a:r>
          </a:p>
          <a:p>
            <a:pPr algn="ctr"/>
            <a:r>
              <a:rPr lang="en-US" sz="1333" b="1" dirty="0">
                <a:solidFill>
                  <a:schemeClr val="bg1"/>
                </a:solidFill>
              </a:rPr>
              <a:t>Switzerland has its own national providers such as </a:t>
            </a:r>
            <a:r>
              <a:rPr lang="en-US" sz="1333" b="1" dirty="0" err="1">
                <a:solidFill>
                  <a:schemeClr val="bg1"/>
                </a:solidFill>
              </a:rPr>
              <a:t>Switch.ch</a:t>
            </a:r>
            <a:r>
              <a:rPr lang="en-US" sz="1333" b="1" dirty="0">
                <a:solidFill>
                  <a:schemeClr val="bg1"/>
                </a:solidFill>
              </a:rPr>
              <a:t> for universities</a:t>
            </a:r>
          </a:p>
        </p:txBody>
      </p:sp>
      <p:pic>
        <p:nvPicPr>
          <p:cNvPr id="14" name="Picture 4">
            <a:extLst>
              <a:ext uri="{FF2B5EF4-FFF2-40B4-BE49-F238E27FC236}">
                <a16:creationId xmlns:a16="http://schemas.microsoft.com/office/drawing/2014/main" id="{11B7D381-55DC-0149-A2BC-A632446DD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9723" y="4171501"/>
            <a:ext cx="1897307" cy="7230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Saisoft Inc. | MAZ-ML: Microsoft Azure Machine Learning | Saisoft Inc.">
            <a:extLst>
              <a:ext uri="{FF2B5EF4-FFF2-40B4-BE49-F238E27FC236}">
                <a16:creationId xmlns:a16="http://schemas.microsoft.com/office/drawing/2014/main" id="{83B3EA7E-B960-A042-8C0C-606A0F515A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30" t="29840" r="6618" b="30378"/>
          <a:stretch/>
        </p:blipFill>
        <p:spPr bwMode="auto">
          <a:xfrm>
            <a:off x="6384033" y="4259087"/>
            <a:ext cx="2104660" cy="7230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IBM Cloud - Wikipedia">
            <a:extLst>
              <a:ext uri="{FF2B5EF4-FFF2-40B4-BE49-F238E27FC236}">
                <a16:creationId xmlns:a16="http://schemas.microsoft.com/office/drawing/2014/main" id="{4F9E256B-6553-FD42-BBD6-132909B01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2199" y="3898984"/>
            <a:ext cx="1901992" cy="13542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E9DEED8-0937-0143-91CF-C2BA8CE1C284}"/>
              </a:ext>
            </a:extLst>
          </p:cNvPr>
          <p:cNvSpPr txBox="1"/>
          <p:nvPr/>
        </p:nvSpPr>
        <p:spPr>
          <a:xfrm>
            <a:off x="3517442" y="2069689"/>
            <a:ext cx="2460189" cy="1569660"/>
          </a:xfrm>
          <a:prstGeom prst="rect">
            <a:avLst/>
          </a:prstGeom>
          <a:solidFill>
            <a:schemeClr val="bg1"/>
          </a:solidFill>
        </p:spPr>
        <p:txBody>
          <a:bodyPr wrap="square" rtlCol="0">
            <a:spAutoFit/>
          </a:bodyPr>
          <a:lstStyle/>
          <a:p>
            <a:r>
              <a:rPr lang="en-US" sz="1600" b="1" dirty="0">
                <a:solidFill>
                  <a:srgbClr val="D1026A"/>
                </a:solidFill>
              </a:rPr>
              <a:t>Amazon</a:t>
            </a:r>
            <a:r>
              <a:rPr lang="en-US" sz="1600" dirty="0"/>
              <a:t> Web Services enables deep learning in the cloud at scale. You can quickly train custom AI models, with new algorithms.</a:t>
            </a:r>
          </a:p>
        </p:txBody>
      </p:sp>
      <p:sp>
        <p:nvSpPr>
          <p:cNvPr id="18" name="TextBox 17">
            <a:extLst>
              <a:ext uri="{FF2B5EF4-FFF2-40B4-BE49-F238E27FC236}">
                <a16:creationId xmlns:a16="http://schemas.microsoft.com/office/drawing/2014/main" id="{4C01BA71-0083-8345-ABA3-05F5878B5F96}"/>
              </a:ext>
            </a:extLst>
          </p:cNvPr>
          <p:cNvSpPr txBox="1"/>
          <p:nvPr/>
        </p:nvSpPr>
        <p:spPr>
          <a:xfrm>
            <a:off x="8911302" y="2045909"/>
            <a:ext cx="2465783" cy="1323439"/>
          </a:xfrm>
          <a:prstGeom prst="rect">
            <a:avLst/>
          </a:prstGeom>
          <a:solidFill>
            <a:schemeClr val="bg1"/>
          </a:solidFill>
        </p:spPr>
        <p:txBody>
          <a:bodyPr wrap="square" rtlCol="0">
            <a:spAutoFit/>
          </a:bodyPr>
          <a:lstStyle/>
          <a:p>
            <a:r>
              <a:rPr lang="en-GB" sz="1600" dirty="0"/>
              <a:t>IBM Cloud offers GPUs on bare metal and virtual servers. Design and deploy neural networks at scale within </a:t>
            </a:r>
            <a:r>
              <a:rPr lang="en-GB" sz="1600" b="1" dirty="0">
                <a:solidFill>
                  <a:srgbClr val="D1026A"/>
                </a:solidFill>
              </a:rPr>
              <a:t>IBM</a:t>
            </a:r>
            <a:r>
              <a:rPr lang="en-GB" sz="1600" dirty="0"/>
              <a:t> </a:t>
            </a:r>
            <a:r>
              <a:rPr lang="en-GB" sz="1600" b="1" dirty="0">
                <a:solidFill>
                  <a:srgbClr val="D1026A"/>
                </a:solidFill>
              </a:rPr>
              <a:t>Watson Studio</a:t>
            </a:r>
            <a:endParaRPr lang="en-US" sz="1600" b="1" dirty="0">
              <a:solidFill>
                <a:srgbClr val="D1026A"/>
              </a:solidFill>
            </a:endParaRPr>
          </a:p>
        </p:txBody>
      </p:sp>
    </p:spTree>
    <p:extLst>
      <p:ext uri="{BB962C8B-B14F-4D97-AF65-F5344CB8AC3E}">
        <p14:creationId xmlns:p14="http://schemas.microsoft.com/office/powerpoint/2010/main" val="1442350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A482A2-C186-1425-5695-5FBC406B8AD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46162"/>
            <a:ext cx="12192000" cy="6365676"/>
          </a:xfrm>
          <a:prstGeom prst="rect">
            <a:avLst/>
          </a:prstGeom>
        </p:spPr>
      </p:pic>
      <p:pic>
        <p:nvPicPr>
          <p:cNvPr id="3" name="Picture 2">
            <a:extLst>
              <a:ext uri="{FF2B5EF4-FFF2-40B4-BE49-F238E27FC236}">
                <a16:creationId xmlns:a16="http://schemas.microsoft.com/office/drawing/2014/main" id="{1438871A-9053-4E76-B939-684F2C015D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76054" y="3717033"/>
            <a:ext cx="5015125" cy="1781911"/>
          </a:xfrm>
          <a:prstGeom prst="rect">
            <a:avLst/>
          </a:prstGeom>
        </p:spPr>
      </p:pic>
    </p:spTree>
    <p:extLst>
      <p:ext uri="{BB962C8B-B14F-4D97-AF65-F5344CB8AC3E}">
        <p14:creationId xmlns:p14="http://schemas.microsoft.com/office/powerpoint/2010/main" val="2460118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349D68-FF4A-9320-462B-1BBCF9A1F4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82238"/>
            <a:ext cx="12192000" cy="6293524"/>
          </a:xfrm>
          <a:prstGeom prst="rect">
            <a:avLst/>
          </a:prstGeom>
        </p:spPr>
      </p:pic>
      <p:pic>
        <p:nvPicPr>
          <p:cNvPr id="3" name="Picture 2">
            <a:extLst>
              <a:ext uri="{FF2B5EF4-FFF2-40B4-BE49-F238E27FC236}">
                <a16:creationId xmlns:a16="http://schemas.microsoft.com/office/drawing/2014/main" id="{73A17119-866A-E0D7-2FFE-42A8C4C910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24193" y="3813043"/>
            <a:ext cx="3807745" cy="1757421"/>
          </a:xfrm>
          <a:prstGeom prst="rect">
            <a:avLst/>
          </a:prstGeom>
        </p:spPr>
      </p:pic>
    </p:spTree>
    <p:extLst>
      <p:ext uri="{BB962C8B-B14F-4D97-AF65-F5344CB8AC3E}">
        <p14:creationId xmlns:p14="http://schemas.microsoft.com/office/powerpoint/2010/main" val="2854244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A064-967F-18A3-42CF-ABCDFF80E440}"/>
              </a:ext>
            </a:extLst>
          </p:cNvPr>
          <p:cNvSpPr>
            <a:spLocks noGrp="1"/>
          </p:cNvSpPr>
          <p:nvPr>
            <p:ph type="title"/>
          </p:nvPr>
        </p:nvSpPr>
        <p:spPr/>
        <p:txBody>
          <a:bodyPr/>
          <a:lstStyle/>
          <a:p>
            <a:r>
              <a:rPr lang="en-US" dirty="0"/>
              <a:t>ML Projects remain Challenging</a:t>
            </a:r>
          </a:p>
        </p:txBody>
      </p:sp>
      <p:sp>
        <p:nvSpPr>
          <p:cNvPr id="3" name="Footer Placeholder 2">
            <a:extLst>
              <a:ext uri="{FF2B5EF4-FFF2-40B4-BE49-F238E27FC236}">
                <a16:creationId xmlns:a16="http://schemas.microsoft.com/office/drawing/2014/main" id="{807A9BA5-6DAE-6D20-4906-3DE690085796}"/>
              </a:ext>
            </a:extLst>
          </p:cNvPr>
          <p:cNvSpPr>
            <a:spLocks noGrp="1"/>
          </p:cNvSpPr>
          <p:nvPr>
            <p:ph type="ftr" sz="quarter" idx="3"/>
          </p:nvPr>
        </p:nvSpPr>
        <p:spPr/>
        <p:txBody>
          <a:bodyPr/>
          <a:lstStyle/>
          <a:p>
            <a:pPr defTabSz="228594">
              <a:defRPr/>
            </a:pPr>
            <a:r>
              <a:rPr lang="de-CH">
                <a:solidFill>
                  <a:srgbClr val="000000"/>
                </a:solidFill>
                <a:latin typeface="Verdana"/>
                <a:cs typeface="Segoe UI Light"/>
              </a:rPr>
              <a:t>Page </a:t>
            </a:r>
            <a:fld id="{F6D6BDF2-272F-4256-ACF1-DEAEC48BAB75}" type="slidenum">
              <a:rPr lang="de-CH">
                <a:solidFill>
                  <a:srgbClr val="000000"/>
                </a:solidFill>
                <a:latin typeface="Verdana"/>
                <a:cs typeface="Segoe UI Light"/>
              </a:rPr>
              <a:pPr defTabSz="228594">
                <a:defRPr/>
              </a:pPr>
              <a:t>28</a:t>
            </a:fld>
            <a:endParaRPr lang="de-CH" dirty="0">
              <a:solidFill>
                <a:srgbClr val="000000"/>
              </a:solidFill>
              <a:latin typeface="Verdana"/>
              <a:cs typeface="Segoe UI Light"/>
            </a:endParaRPr>
          </a:p>
        </p:txBody>
      </p:sp>
      <p:sp>
        <p:nvSpPr>
          <p:cNvPr id="4" name="Date Placeholder 3">
            <a:extLst>
              <a:ext uri="{FF2B5EF4-FFF2-40B4-BE49-F238E27FC236}">
                <a16:creationId xmlns:a16="http://schemas.microsoft.com/office/drawing/2014/main" id="{04753593-05B1-575C-C1E5-DAF5056E4A6C}"/>
              </a:ext>
            </a:extLst>
          </p:cNvPr>
          <p:cNvSpPr>
            <a:spLocks noGrp="1"/>
          </p:cNvSpPr>
          <p:nvPr>
            <p:ph type="dt" sz="half" idx="2"/>
          </p:nvPr>
        </p:nvSpPr>
        <p:spPr/>
        <p:txBody>
          <a:bodyPr/>
          <a:lstStyle/>
          <a:p>
            <a:pPr defTabSz="228594">
              <a:defRPr/>
            </a:pPr>
            <a:r>
              <a:rPr lang="en-US">
                <a:solidFill>
                  <a:srgbClr val="000000"/>
                </a:solidFill>
                <a:latin typeface="Verdana"/>
                <a:cs typeface="Segoe UI Light"/>
              </a:rPr>
              <a:t>AI/ML</a:t>
            </a:r>
            <a:endParaRPr lang="en-US" dirty="0">
              <a:solidFill>
                <a:srgbClr val="000000"/>
              </a:solidFill>
              <a:latin typeface="Verdana"/>
              <a:cs typeface="Segoe UI Light"/>
            </a:endParaRPr>
          </a:p>
        </p:txBody>
      </p:sp>
      <p:pic>
        <p:nvPicPr>
          <p:cNvPr id="5" name="Picture 4">
            <a:extLst>
              <a:ext uri="{FF2B5EF4-FFF2-40B4-BE49-F238E27FC236}">
                <a16:creationId xmlns:a16="http://schemas.microsoft.com/office/drawing/2014/main" id="{94E19348-0121-2C0B-23FE-D9A890C5E0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917" b="8210"/>
          <a:stretch/>
        </p:blipFill>
        <p:spPr bwMode="auto">
          <a:xfrm>
            <a:off x="1181752" y="1879186"/>
            <a:ext cx="9324001" cy="28148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137EFEB-6233-4DEF-CF31-EF7E4FF3EBC6}"/>
              </a:ext>
            </a:extLst>
          </p:cNvPr>
          <p:cNvSpPr/>
          <p:nvPr/>
        </p:nvSpPr>
        <p:spPr>
          <a:xfrm>
            <a:off x="478367" y="5048990"/>
            <a:ext cx="10176933" cy="830997"/>
          </a:xfrm>
          <a:prstGeom prst="rect">
            <a:avLst/>
          </a:prstGeom>
        </p:spPr>
        <p:txBody>
          <a:bodyPr wrap="square" lIns="0" rIns="120000">
            <a:spAutoFit/>
          </a:bodyPr>
          <a:lstStyle/>
          <a:p>
            <a:pPr marL="380990" indent="-380990" defTabSz="228594">
              <a:buFont typeface="Wingdings" pitchFamily="2" charset="2"/>
              <a:buChar char="§"/>
              <a:defRPr/>
            </a:pPr>
            <a:r>
              <a:rPr lang="en-GB" sz="1600" dirty="0">
                <a:solidFill>
                  <a:srgbClr val="000000"/>
                </a:solidFill>
                <a:latin typeface="Verdana"/>
                <a:cs typeface="Segoe UI Light"/>
              </a:rPr>
              <a:t>Data issues are one of the most common sticking-points in real AI projects</a:t>
            </a:r>
          </a:p>
          <a:p>
            <a:pPr marL="380990" indent="-380990" defTabSz="228594">
              <a:buFont typeface="Wingdings" pitchFamily="2" charset="2"/>
              <a:buChar char="§"/>
              <a:defRPr/>
            </a:pPr>
            <a:r>
              <a:rPr lang="en-GB" sz="1600" dirty="0">
                <a:solidFill>
                  <a:srgbClr val="000000"/>
                </a:solidFill>
                <a:latin typeface="Verdana"/>
                <a:cs typeface="Segoe UI Light"/>
              </a:rPr>
              <a:t>Up to 80% of project time is spent on the data and &lt; 20% on ML models!</a:t>
            </a:r>
          </a:p>
          <a:p>
            <a:pPr marL="380990" indent="-380990" defTabSz="228594">
              <a:buFont typeface="Wingdings" pitchFamily="2" charset="2"/>
              <a:buChar char="§"/>
              <a:defRPr/>
            </a:pPr>
            <a:endParaRPr lang="en-US" sz="1600" dirty="0">
              <a:solidFill>
                <a:srgbClr val="000000"/>
              </a:solidFill>
              <a:latin typeface="Verdana"/>
              <a:cs typeface="Segoe UI Light"/>
            </a:endParaRPr>
          </a:p>
        </p:txBody>
      </p:sp>
      <p:sp>
        <p:nvSpPr>
          <p:cNvPr id="7" name="Rectangle 6">
            <a:extLst>
              <a:ext uri="{FF2B5EF4-FFF2-40B4-BE49-F238E27FC236}">
                <a16:creationId xmlns:a16="http://schemas.microsoft.com/office/drawing/2014/main" id="{15650B08-9EAE-C43B-7CE4-72B02D4AEFE6}"/>
              </a:ext>
            </a:extLst>
          </p:cNvPr>
          <p:cNvSpPr/>
          <p:nvPr/>
        </p:nvSpPr>
        <p:spPr>
          <a:xfrm>
            <a:off x="478367" y="6068485"/>
            <a:ext cx="7969381" cy="365454"/>
          </a:xfrm>
          <a:prstGeom prst="rect">
            <a:avLst/>
          </a:prstGeom>
          <a:solidFill>
            <a:schemeClr val="bg1"/>
          </a:solidFill>
        </p:spPr>
        <p:txBody>
          <a:bodyPr wrap="square" lIns="0" tIns="240000" rIns="120000" bIns="0" anchor="b" anchorCtr="0">
            <a:spAutoFit/>
          </a:bodyPr>
          <a:lstStyle/>
          <a:p>
            <a:pPr defTabSz="228594">
              <a:defRPr/>
            </a:pPr>
            <a:r>
              <a:rPr lang="en-US" sz="800" dirty="0">
                <a:solidFill>
                  <a:srgbClr val="000000"/>
                </a:solidFill>
                <a:latin typeface="Verdana"/>
                <a:cs typeface="Segoe UI Light"/>
                <a:hlinkClick r:id="rId3"/>
              </a:rPr>
              <a:t>https://www.economist.com/technology-quarterly/2020/06/11/for-ai-data-are-harder-to-come-by-than-you-think</a:t>
            </a:r>
            <a:endParaRPr lang="en-US" sz="800" dirty="0">
              <a:solidFill>
                <a:srgbClr val="000000"/>
              </a:solidFill>
              <a:latin typeface="Verdana"/>
              <a:cs typeface="Segoe UI Light"/>
            </a:endParaRPr>
          </a:p>
        </p:txBody>
      </p:sp>
    </p:spTree>
    <p:extLst>
      <p:ext uri="{BB962C8B-B14F-4D97-AF65-F5344CB8AC3E}">
        <p14:creationId xmlns:p14="http://schemas.microsoft.com/office/powerpoint/2010/main" val="53416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2C675-999A-CBA1-9CB9-7A1EBFD55A7F}"/>
              </a:ext>
            </a:extLst>
          </p:cNvPr>
          <p:cNvSpPr>
            <a:spLocks noGrp="1"/>
          </p:cNvSpPr>
          <p:nvPr>
            <p:ph type="title"/>
          </p:nvPr>
        </p:nvSpPr>
        <p:spPr/>
        <p:txBody>
          <a:bodyPr/>
          <a:lstStyle/>
          <a:p>
            <a:r>
              <a:rPr lang="en-US" dirty="0"/>
              <a:t>Training of Large ML Models is Energy Intensive</a:t>
            </a:r>
          </a:p>
        </p:txBody>
      </p:sp>
      <p:sp>
        <p:nvSpPr>
          <p:cNvPr id="3" name="Footer Placeholder 2">
            <a:extLst>
              <a:ext uri="{FF2B5EF4-FFF2-40B4-BE49-F238E27FC236}">
                <a16:creationId xmlns:a16="http://schemas.microsoft.com/office/drawing/2014/main" id="{9C5F5BA4-0AFD-F41E-BDE5-C1EF2E9B48B3}"/>
              </a:ext>
            </a:extLst>
          </p:cNvPr>
          <p:cNvSpPr>
            <a:spLocks noGrp="1"/>
          </p:cNvSpPr>
          <p:nvPr>
            <p:ph type="ftr" sz="quarter" idx="3"/>
          </p:nvPr>
        </p:nvSpPr>
        <p:spPr/>
        <p:txBody>
          <a:bodyPr/>
          <a:lstStyle/>
          <a:p>
            <a:pPr defTabSz="228594">
              <a:defRPr/>
            </a:pPr>
            <a:r>
              <a:rPr lang="de-CH">
                <a:solidFill>
                  <a:srgbClr val="000000"/>
                </a:solidFill>
                <a:latin typeface="Verdana"/>
                <a:cs typeface="Segoe UI Light"/>
              </a:rPr>
              <a:t>Page </a:t>
            </a:r>
            <a:fld id="{F6D6BDF2-272F-4256-ACF1-DEAEC48BAB75}" type="slidenum">
              <a:rPr lang="de-CH">
                <a:solidFill>
                  <a:srgbClr val="000000"/>
                </a:solidFill>
                <a:latin typeface="Verdana"/>
                <a:cs typeface="Segoe UI Light"/>
              </a:rPr>
              <a:pPr defTabSz="228594">
                <a:defRPr/>
              </a:pPr>
              <a:t>29</a:t>
            </a:fld>
            <a:endParaRPr lang="de-CH" dirty="0">
              <a:solidFill>
                <a:srgbClr val="000000"/>
              </a:solidFill>
              <a:latin typeface="Verdana"/>
              <a:cs typeface="Segoe UI Light"/>
            </a:endParaRPr>
          </a:p>
        </p:txBody>
      </p:sp>
      <p:sp>
        <p:nvSpPr>
          <p:cNvPr id="4" name="Date Placeholder 3">
            <a:extLst>
              <a:ext uri="{FF2B5EF4-FFF2-40B4-BE49-F238E27FC236}">
                <a16:creationId xmlns:a16="http://schemas.microsoft.com/office/drawing/2014/main" id="{C6558261-77C4-1F2A-F2D3-6CC43EDDDDB1}"/>
              </a:ext>
            </a:extLst>
          </p:cNvPr>
          <p:cNvSpPr>
            <a:spLocks noGrp="1"/>
          </p:cNvSpPr>
          <p:nvPr>
            <p:ph type="dt" sz="half" idx="2"/>
          </p:nvPr>
        </p:nvSpPr>
        <p:spPr/>
        <p:txBody>
          <a:bodyPr/>
          <a:lstStyle/>
          <a:p>
            <a:pPr defTabSz="228594">
              <a:defRPr/>
            </a:pPr>
            <a:r>
              <a:rPr lang="en-US">
                <a:solidFill>
                  <a:srgbClr val="000000"/>
                </a:solidFill>
                <a:latin typeface="Verdana"/>
                <a:cs typeface="Segoe UI Light"/>
              </a:rPr>
              <a:t>AI/ML</a:t>
            </a:r>
            <a:endParaRPr lang="en-US" dirty="0">
              <a:solidFill>
                <a:srgbClr val="000000"/>
              </a:solidFill>
              <a:latin typeface="Verdana"/>
              <a:cs typeface="Segoe UI Light"/>
            </a:endParaRPr>
          </a:p>
        </p:txBody>
      </p:sp>
      <p:sp>
        <p:nvSpPr>
          <p:cNvPr id="5" name="Rectangle 4">
            <a:extLst>
              <a:ext uri="{FF2B5EF4-FFF2-40B4-BE49-F238E27FC236}">
                <a16:creationId xmlns:a16="http://schemas.microsoft.com/office/drawing/2014/main" id="{236416D0-385C-85ED-4B86-E8AD5A85F740}"/>
              </a:ext>
            </a:extLst>
          </p:cNvPr>
          <p:cNvSpPr/>
          <p:nvPr/>
        </p:nvSpPr>
        <p:spPr>
          <a:xfrm>
            <a:off x="499891" y="1646331"/>
            <a:ext cx="5617633" cy="3293209"/>
          </a:xfrm>
          <a:prstGeom prst="rect">
            <a:avLst/>
          </a:prstGeom>
        </p:spPr>
        <p:txBody>
          <a:bodyPr wrap="square">
            <a:spAutoFit/>
          </a:bodyPr>
          <a:lstStyle/>
          <a:p>
            <a:pPr marL="191995" indent="-191995" defTabSz="228594">
              <a:buFont typeface="Wingdings" pitchFamily="2" charset="2"/>
              <a:buChar char="§"/>
              <a:defRPr/>
            </a:pPr>
            <a:r>
              <a:rPr lang="en-GB" sz="1600" dirty="0">
                <a:solidFill>
                  <a:srgbClr val="000000"/>
                </a:solidFill>
                <a:latin typeface="Verdana"/>
                <a:cs typeface="Segoe UI Light"/>
              </a:rPr>
              <a:t>In 2019 researchers at Uni. Amherst estimated that training one version a big language model, could </a:t>
            </a:r>
            <a:r>
              <a:rPr lang="en-GB" sz="1600" b="1" dirty="0">
                <a:solidFill>
                  <a:srgbClr val="000000"/>
                </a:solidFill>
                <a:latin typeface="Verdana"/>
                <a:cs typeface="Segoe UI Light"/>
              </a:rPr>
              <a:t>cost as much as $3m</a:t>
            </a:r>
            <a:r>
              <a:rPr lang="en-GB" sz="1600" dirty="0">
                <a:solidFill>
                  <a:srgbClr val="000000"/>
                </a:solidFill>
                <a:latin typeface="Verdana"/>
                <a:cs typeface="Segoe UI Light"/>
              </a:rPr>
              <a:t>. </a:t>
            </a:r>
          </a:p>
          <a:p>
            <a:pPr marL="191995" indent="-191995" defTabSz="228594">
              <a:buFont typeface="Wingdings" pitchFamily="2" charset="2"/>
              <a:buChar char="§"/>
              <a:defRPr/>
            </a:pPr>
            <a:endParaRPr lang="en-GB" sz="1600" dirty="0">
              <a:solidFill>
                <a:srgbClr val="000000"/>
              </a:solidFill>
              <a:latin typeface="Verdana"/>
              <a:cs typeface="Segoe UI Light"/>
            </a:endParaRPr>
          </a:p>
          <a:p>
            <a:pPr marL="191995" indent="-191995" defTabSz="228594">
              <a:buFont typeface="Wingdings" pitchFamily="2" charset="2"/>
              <a:buChar char="§"/>
              <a:defRPr/>
            </a:pPr>
            <a:r>
              <a:rPr lang="en-US" sz="1600" dirty="0">
                <a:solidFill>
                  <a:srgbClr val="000000"/>
                </a:solidFill>
                <a:latin typeface="Verdana"/>
                <a:cs typeface="Segoe UI Light"/>
              </a:rPr>
              <a:t>In 2020 an algorithm capable of learning, through trial and error, how to manipulate the pieces of a Rubik's Cube using a robotic hand consumed about </a:t>
            </a:r>
            <a:r>
              <a:rPr lang="en-US" sz="1600" b="1" dirty="0">
                <a:solidFill>
                  <a:srgbClr val="000000"/>
                </a:solidFill>
                <a:latin typeface="Verdana"/>
                <a:cs typeface="Segoe UI Light"/>
              </a:rPr>
              <a:t>2.8 gigawatt-hours of electricity </a:t>
            </a:r>
            <a:r>
              <a:rPr lang="en-US" sz="1600" dirty="0">
                <a:solidFill>
                  <a:srgbClr val="000000"/>
                </a:solidFill>
                <a:latin typeface="Verdana"/>
                <a:cs typeface="Segoe UI Light"/>
              </a:rPr>
              <a:t>in its training</a:t>
            </a:r>
          </a:p>
          <a:p>
            <a:pPr marL="191995" indent="-191995" defTabSz="228594">
              <a:buFont typeface="Wingdings" pitchFamily="2" charset="2"/>
              <a:buChar char="§"/>
              <a:defRPr/>
            </a:pPr>
            <a:endParaRPr lang="en-GB" sz="1600" dirty="0">
              <a:solidFill>
                <a:srgbClr val="000000"/>
              </a:solidFill>
              <a:latin typeface="Verdana"/>
              <a:cs typeface="Segoe UI Light"/>
            </a:endParaRPr>
          </a:p>
          <a:p>
            <a:pPr marL="191995" indent="-191995" defTabSz="228594">
              <a:buFont typeface="Wingdings" pitchFamily="2" charset="2"/>
              <a:buChar char="§"/>
              <a:defRPr/>
            </a:pPr>
            <a:r>
              <a:rPr lang="en-GB" sz="1600" dirty="0">
                <a:solidFill>
                  <a:srgbClr val="000000"/>
                </a:solidFill>
                <a:latin typeface="Verdana"/>
                <a:cs typeface="Segoe UI Light"/>
              </a:rPr>
              <a:t>Facebook’s head of AI, says that one round of training for the biggest models can cost “millions of dollars” in </a:t>
            </a:r>
            <a:r>
              <a:rPr lang="en-GB" sz="1600" b="1" dirty="0">
                <a:solidFill>
                  <a:srgbClr val="D1026A"/>
                </a:solidFill>
                <a:latin typeface="Verdana"/>
                <a:cs typeface="Segoe UI Light"/>
              </a:rPr>
              <a:t>electricity consumption</a:t>
            </a:r>
            <a:r>
              <a:rPr lang="en-GB" sz="1600" dirty="0">
                <a:solidFill>
                  <a:srgbClr val="000000"/>
                </a:solidFill>
                <a:latin typeface="Verdana"/>
                <a:cs typeface="Segoe UI Light"/>
              </a:rPr>
              <a:t>.</a:t>
            </a:r>
            <a:endParaRPr lang="en-US" sz="1600" dirty="0">
              <a:solidFill>
                <a:srgbClr val="000000"/>
              </a:solidFill>
              <a:latin typeface="Verdana"/>
              <a:cs typeface="Segoe UI Light"/>
            </a:endParaRPr>
          </a:p>
        </p:txBody>
      </p:sp>
      <p:pic>
        <p:nvPicPr>
          <p:cNvPr id="7" name="Picture 2" descr="Billowing smoke emerging from power plant smoke stacks ">
            <a:extLst>
              <a:ext uri="{FF2B5EF4-FFF2-40B4-BE49-F238E27FC236}">
                <a16:creationId xmlns:a16="http://schemas.microsoft.com/office/drawing/2014/main" id="{09B3A5D8-E05A-3C8C-C3F7-07B45010A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6260" y="1487341"/>
            <a:ext cx="4895849" cy="32639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885BC81-1078-51D5-A623-A8F7FB09B1B0}"/>
              </a:ext>
            </a:extLst>
          </p:cNvPr>
          <p:cNvSpPr/>
          <p:nvPr/>
        </p:nvSpPr>
        <p:spPr>
          <a:xfrm>
            <a:off x="478366" y="5157289"/>
            <a:ext cx="10369549" cy="584775"/>
          </a:xfrm>
          <a:prstGeom prst="rect">
            <a:avLst/>
          </a:prstGeom>
        </p:spPr>
        <p:txBody>
          <a:bodyPr wrap="square">
            <a:spAutoFit/>
          </a:bodyPr>
          <a:lstStyle/>
          <a:p>
            <a:pPr marL="191995" indent="-191995" defTabSz="228594">
              <a:buFont typeface="Wingdings" pitchFamily="2" charset="2"/>
              <a:buChar char="§"/>
              <a:defRPr/>
            </a:pPr>
            <a:r>
              <a:rPr lang="en-US" sz="1600" dirty="0">
                <a:solidFill>
                  <a:srgbClr val="000000"/>
                </a:solidFill>
                <a:latin typeface="Verdana"/>
                <a:cs typeface="Segoe UI Light"/>
              </a:rPr>
              <a:t>Researchers estimate that the training of GPT-3, which </a:t>
            </a:r>
            <a:r>
              <a:rPr lang="en-US" sz="1600" dirty="0" err="1">
                <a:solidFill>
                  <a:srgbClr val="000000"/>
                </a:solidFill>
                <a:latin typeface="Verdana"/>
                <a:cs typeface="Segoe UI Light"/>
              </a:rPr>
              <a:t>ChatGPT</a:t>
            </a:r>
            <a:r>
              <a:rPr lang="en-US" sz="1600" dirty="0">
                <a:solidFill>
                  <a:srgbClr val="000000"/>
                </a:solidFill>
                <a:latin typeface="Verdana"/>
                <a:cs typeface="Segoe UI Light"/>
              </a:rPr>
              <a:t> is partly based on, consumed 1.3 GWh, and led to emissions of more than </a:t>
            </a:r>
            <a:r>
              <a:rPr lang="en-US" sz="1600" b="1" dirty="0">
                <a:solidFill>
                  <a:srgbClr val="BB365D"/>
                </a:solidFill>
                <a:latin typeface="Verdana"/>
                <a:cs typeface="Segoe UI Light"/>
              </a:rPr>
              <a:t>550 tons of carbon dioxide equivalent</a:t>
            </a:r>
          </a:p>
        </p:txBody>
      </p:sp>
      <p:sp>
        <p:nvSpPr>
          <p:cNvPr id="10" name="Rectangle 9">
            <a:extLst>
              <a:ext uri="{FF2B5EF4-FFF2-40B4-BE49-F238E27FC236}">
                <a16:creationId xmlns:a16="http://schemas.microsoft.com/office/drawing/2014/main" id="{F1940C37-75EE-669B-3B37-A463DD1E5ED9}"/>
              </a:ext>
            </a:extLst>
          </p:cNvPr>
          <p:cNvSpPr/>
          <p:nvPr/>
        </p:nvSpPr>
        <p:spPr>
          <a:xfrm>
            <a:off x="478367" y="6068485"/>
            <a:ext cx="6529221" cy="488565"/>
          </a:xfrm>
          <a:prstGeom prst="rect">
            <a:avLst/>
          </a:prstGeom>
          <a:solidFill>
            <a:schemeClr val="bg1"/>
          </a:solidFill>
        </p:spPr>
        <p:txBody>
          <a:bodyPr wrap="square" lIns="0" tIns="240000" rIns="120000" bIns="0" anchor="b" anchorCtr="0">
            <a:spAutoFit/>
          </a:bodyPr>
          <a:lstStyle/>
          <a:p>
            <a:pPr defTabSz="228594">
              <a:defRPr/>
            </a:pPr>
            <a:r>
              <a:rPr lang="en-US" sz="800" dirty="0">
                <a:solidFill>
                  <a:srgbClr val="000000"/>
                </a:solidFill>
                <a:latin typeface="Verdana"/>
                <a:cs typeface="Segoe UI Light"/>
                <a:hlinkClick r:id="rId3"/>
              </a:rPr>
              <a:t>https://www.wired.com/story/ai-great-things-burn-planet/</a:t>
            </a:r>
            <a:endParaRPr lang="en-US" sz="800" dirty="0">
              <a:solidFill>
                <a:srgbClr val="000000"/>
              </a:solidFill>
              <a:latin typeface="Verdana"/>
              <a:cs typeface="Segoe UI Light"/>
            </a:endParaRPr>
          </a:p>
          <a:p>
            <a:pPr defTabSz="228594">
              <a:defRPr/>
            </a:pPr>
            <a:r>
              <a:rPr lang="en-US" sz="800" dirty="0">
                <a:solidFill>
                  <a:srgbClr val="000000"/>
                </a:solidFill>
                <a:latin typeface="Verdana"/>
                <a:cs typeface="Segoe UI Light"/>
                <a:hlinkClick r:id="rId4"/>
              </a:rPr>
              <a:t>https://www.wired.com/story/the-generative-ai-search-race-has-a-dirty-secret/</a:t>
            </a:r>
            <a:endParaRPr lang="en-US" sz="800" dirty="0">
              <a:solidFill>
                <a:srgbClr val="000000"/>
              </a:solidFill>
              <a:latin typeface="Verdana"/>
              <a:cs typeface="Segoe UI Light"/>
            </a:endParaRPr>
          </a:p>
        </p:txBody>
      </p:sp>
    </p:spTree>
    <p:extLst>
      <p:ext uri="{BB962C8B-B14F-4D97-AF65-F5344CB8AC3E}">
        <p14:creationId xmlns:p14="http://schemas.microsoft.com/office/powerpoint/2010/main" val="3352149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C2489-899C-DE45-10BC-C3D3ED5785D8}"/>
              </a:ext>
            </a:extLst>
          </p:cNvPr>
          <p:cNvSpPr txBox="1">
            <a:spLocks/>
          </p:cNvSpPr>
          <p:nvPr/>
        </p:nvSpPr>
        <p:spPr>
          <a:xfrm>
            <a:off x="2122996" y="306358"/>
            <a:ext cx="7921625" cy="432148"/>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mj-cs"/>
              </a:defRPr>
            </a:lvl1pPr>
          </a:lstStyle>
          <a:p>
            <a:r>
              <a:rPr lang="en-US"/>
              <a:t>The Golden Years: Logic &amp; Reasoning</a:t>
            </a:r>
            <a:endParaRPr lang="en-US" dirty="0"/>
          </a:p>
        </p:txBody>
      </p:sp>
      <p:graphicFrame>
        <p:nvGraphicFramePr>
          <p:cNvPr id="3" name="Table 12">
            <a:extLst>
              <a:ext uri="{FF2B5EF4-FFF2-40B4-BE49-F238E27FC236}">
                <a16:creationId xmlns:a16="http://schemas.microsoft.com/office/drawing/2014/main" id="{840798A9-70F6-5CEE-B35D-DBC65D209C7B}"/>
              </a:ext>
            </a:extLst>
          </p:cNvPr>
          <p:cNvGraphicFramePr>
            <a:graphicFrameLocks noGrp="1"/>
          </p:cNvGraphicFramePr>
          <p:nvPr>
            <p:extLst>
              <p:ext uri="{D42A27DB-BD31-4B8C-83A1-F6EECF244321}">
                <p14:modId xmlns:p14="http://schemas.microsoft.com/office/powerpoint/2010/main" val="3789314867"/>
              </p:ext>
            </p:extLst>
          </p:nvPr>
        </p:nvGraphicFramePr>
        <p:xfrm>
          <a:off x="2279651" y="2111292"/>
          <a:ext cx="3816349" cy="3608598"/>
        </p:xfrm>
        <a:graphic>
          <a:graphicData uri="http://schemas.openxmlformats.org/drawingml/2006/table">
            <a:tbl>
              <a:tblPr firstRow="1" bandRow="1">
                <a:tableStyleId>{5C22544A-7EE6-4342-B048-85BDC9FD1C3A}</a:tableStyleId>
              </a:tblPr>
              <a:tblGrid>
                <a:gridCol w="729252">
                  <a:extLst>
                    <a:ext uri="{9D8B030D-6E8A-4147-A177-3AD203B41FA5}">
                      <a16:colId xmlns:a16="http://schemas.microsoft.com/office/drawing/2014/main" val="515353133"/>
                    </a:ext>
                  </a:extLst>
                </a:gridCol>
                <a:gridCol w="3087097">
                  <a:extLst>
                    <a:ext uri="{9D8B030D-6E8A-4147-A177-3AD203B41FA5}">
                      <a16:colId xmlns:a16="http://schemas.microsoft.com/office/drawing/2014/main" val="236451077"/>
                    </a:ext>
                  </a:extLst>
                </a:gridCol>
              </a:tblGrid>
              <a:tr h="639023">
                <a:tc>
                  <a:txBody>
                    <a:bodyPr/>
                    <a:lstStyle/>
                    <a:p>
                      <a:r>
                        <a:rPr lang="en-GB" sz="1400" dirty="0">
                          <a:solidFill>
                            <a:schemeClr val="tx1"/>
                          </a:solidFill>
                        </a:rPr>
                        <a:t>1956</a:t>
                      </a:r>
                    </a:p>
                  </a:txBody>
                  <a:tcPr>
                    <a:solidFill>
                      <a:schemeClr val="bg1"/>
                    </a:solidFill>
                  </a:tcPr>
                </a:tc>
                <a:tc>
                  <a:txBody>
                    <a:bodyPr/>
                    <a:lstStyle/>
                    <a:p>
                      <a:r>
                        <a:rPr lang="en-GB" sz="1400" b="0" dirty="0">
                          <a:solidFill>
                            <a:schemeClr val="tx1"/>
                          </a:solidFill>
                        </a:rPr>
                        <a:t>Newell &amp; Simon : 38 </a:t>
                      </a:r>
                      <a:r>
                        <a:rPr lang="en-GB" sz="1400" b="0" dirty="0">
                          <a:solidFill>
                            <a:srgbClr val="449DC2"/>
                          </a:solidFill>
                        </a:rPr>
                        <a:t>Proofs</a:t>
                      </a:r>
                      <a:r>
                        <a:rPr lang="en-GB" sz="1400" b="0" dirty="0">
                          <a:solidFill>
                            <a:schemeClr val="tx1"/>
                          </a:solidFill>
                        </a:rPr>
                        <a:t> from </a:t>
                      </a:r>
                      <a:r>
                        <a:rPr lang="en-GB" sz="1400" b="0" dirty="0" err="1">
                          <a:solidFill>
                            <a:schemeClr val="tx1"/>
                          </a:solidFill>
                        </a:rPr>
                        <a:t>Pinicipia</a:t>
                      </a:r>
                      <a:r>
                        <a:rPr lang="en-GB" sz="1400" b="0" dirty="0">
                          <a:solidFill>
                            <a:schemeClr val="tx1"/>
                          </a:solidFill>
                        </a:rPr>
                        <a:t> Mathematica</a:t>
                      </a:r>
                    </a:p>
                  </a:txBody>
                  <a:tcPr>
                    <a:solidFill>
                      <a:schemeClr val="bg1"/>
                    </a:solidFill>
                  </a:tcPr>
                </a:tc>
                <a:extLst>
                  <a:ext uri="{0D108BD9-81ED-4DB2-BD59-A6C34878D82A}">
                    <a16:rowId xmlns:a16="http://schemas.microsoft.com/office/drawing/2014/main" val="3624930848"/>
                  </a:ext>
                </a:extLst>
              </a:tr>
              <a:tr h="639023">
                <a:tc>
                  <a:txBody>
                    <a:bodyPr/>
                    <a:lstStyle/>
                    <a:p>
                      <a:r>
                        <a:rPr lang="en-GB" sz="1400" b="1" dirty="0">
                          <a:solidFill>
                            <a:schemeClr val="tx1"/>
                          </a:solidFill>
                        </a:rPr>
                        <a:t>1963</a:t>
                      </a:r>
                    </a:p>
                  </a:txBody>
                  <a:tcPr>
                    <a:solidFill>
                      <a:schemeClr val="bg1"/>
                    </a:solidFill>
                  </a:tcPr>
                </a:tc>
                <a:tc>
                  <a:txBody>
                    <a:bodyPr/>
                    <a:lstStyle/>
                    <a:p>
                      <a:r>
                        <a:rPr lang="en-GB" sz="1400" b="0" dirty="0">
                          <a:solidFill>
                            <a:schemeClr val="tx1"/>
                          </a:solidFill>
                        </a:rPr>
                        <a:t>DARPA gives MIT $2.2M for machine aided cognition</a:t>
                      </a:r>
                    </a:p>
                  </a:txBody>
                  <a:tcPr>
                    <a:solidFill>
                      <a:schemeClr val="bg1"/>
                    </a:solidFill>
                  </a:tcPr>
                </a:tc>
                <a:extLst>
                  <a:ext uri="{0D108BD9-81ED-4DB2-BD59-A6C34878D82A}">
                    <a16:rowId xmlns:a16="http://schemas.microsoft.com/office/drawing/2014/main" val="2173090672"/>
                  </a:ext>
                </a:extLst>
              </a:tr>
              <a:tr h="1165276">
                <a:tc>
                  <a:txBody>
                    <a:bodyPr/>
                    <a:lstStyle/>
                    <a:p>
                      <a:r>
                        <a:rPr lang="en-GB" sz="1400" b="1" dirty="0">
                          <a:solidFill>
                            <a:schemeClr val="tx1"/>
                          </a:solidFill>
                        </a:rPr>
                        <a:t>1964</a:t>
                      </a:r>
                    </a:p>
                  </a:txBody>
                  <a:tcPr>
                    <a:solidFill>
                      <a:schemeClr val="bg1"/>
                    </a:solidFill>
                  </a:tcPr>
                </a:tc>
                <a:tc>
                  <a:txBody>
                    <a:bodyPr/>
                    <a:lstStyle/>
                    <a:p>
                      <a:r>
                        <a:rPr lang="en-GB" sz="1400" b="0" dirty="0">
                          <a:solidFill>
                            <a:schemeClr val="tx1"/>
                          </a:solidFill>
                        </a:rPr>
                        <a:t>IBM </a:t>
                      </a:r>
                      <a:r>
                        <a:rPr lang="en-GB" sz="1400" b="0" dirty="0">
                          <a:solidFill>
                            <a:srgbClr val="449DC2"/>
                          </a:solidFill>
                        </a:rPr>
                        <a:t>Handwriting Recognition </a:t>
                      </a:r>
                      <a:r>
                        <a:rPr lang="en-GB" sz="1400" b="0" dirty="0">
                          <a:solidFill>
                            <a:schemeClr val="tx1"/>
                          </a:solidFill>
                        </a:rPr>
                        <a:t>Demo at NY World Fair</a:t>
                      </a:r>
                    </a:p>
                    <a:p>
                      <a:r>
                        <a:rPr lang="en-GB" sz="1400" b="0" dirty="0">
                          <a:solidFill>
                            <a:schemeClr val="tx1"/>
                          </a:solidFill>
                        </a:rPr>
                        <a:t>Write Date → Get Headlines</a:t>
                      </a:r>
                    </a:p>
                    <a:p>
                      <a:r>
                        <a:rPr lang="en-GB" sz="1400" b="0" dirty="0">
                          <a:solidFill>
                            <a:schemeClr val="tx1"/>
                          </a:solidFill>
                        </a:rPr>
                        <a:t>Translate English Russian texts</a:t>
                      </a:r>
                    </a:p>
                  </a:txBody>
                  <a:tcPr>
                    <a:solidFill>
                      <a:schemeClr val="bg1"/>
                    </a:solidFill>
                  </a:tcPr>
                </a:tc>
                <a:extLst>
                  <a:ext uri="{0D108BD9-81ED-4DB2-BD59-A6C34878D82A}">
                    <a16:rowId xmlns:a16="http://schemas.microsoft.com/office/drawing/2014/main" val="3447810459"/>
                  </a:ext>
                </a:extLst>
              </a:tr>
              <a:tr h="1165276">
                <a:tc>
                  <a:txBody>
                    <a:bodyPr/>
                    <a:lstStyle/>
                    <a:p>
                      <a:r>
                        <a:rPr lang="en-GB" sz="1400" b="1" dirty="0">
                          <a:solidFill>
                            <a:schemeClr val="tx1"/>
                          </a:solidFill>
                        </a:rPr>
                        <a:t>1967</a:t>
                      </a:r>
                    </a:p>
                  </a:txBody>
                  <a:tcPr>
                    <a:solidFill>
                      <a:schemeClr val="bg1"/>
                    </a:solidFill>
                  </a:tcPr>
                </a:tc>
                <a:tc>
                  <a:txBody>
                    <a:bodyPr/>
                    <a:lstStyle/>
                    <a:p>
                      <a:r>
                        <a:rPr lang="en-GB" sz="1400" dirty="0">
                          <a:solidFill>
                            <a:schemeClr val="tx1"/>
                          </a:solidFill>
                        </a:rPr>
                        <a:t>Marvin Minsky: “Within a generation, the problem of creating AI will substantially be solved”</a:t>
                      </a:r>
                      <a:endParaRPr lang="en-GB" sz="1400" b="0" dirty="0">
                        <a:solidFill>
                          <a:schemeClr val="tx1"/>
                        </a:solidFill>
                      </a:endParaRPr>
                    </a:p>
                  </a:txBody>
                  <a:tcPr>
                    <a:solidFill>
                      <a:schemeClr val="bg1"/>
                    </a:solidFill>
                  </a:tcPr>
                </a:tc>
                <a:extLst>
                  <a:ext uri="{0D108BD9-81ED-4DB2-BD59-A6C34878D82A}">
                    <a16:rowId xmlns:a16="http://schemas.microsoft.com/office/drawing/2014/main" val="179884616"/>
                  </a:ext>
                </a:extLst>
              </a:tr>
            </a:tbl>
          </a:graphicData>
        </a:graphic>
      </p:graphicFrame>
      <p:pic>
        <p:nvPicPr>
          <p:cNvPr id="4" name="Picture 2">
            <a:extLst>
              <a:ext uri="{FF2B5EF4-FFF2-40B4-BE49-F238E27FC236}">
                <a16:creationId xmlns:a16="http://schemas.microsoft.com/office/drawing/2014/main" id="{1884526B-5B66-A847-A936-907947D130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095" y="1891836"/>
            <a:ext cx="2952254" cy="23699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1E6B46-0115-AAA7-4B0E-E27FCE32498B}"/>
              </a:ext>
            </a:extLst>
          </p:cNvPr>
          <p:cNvSpPr/>
          <p:nvPr/>
        </p:nvSpPr>
        <p:spPr>
          <a:xfrm>
            <a:off x="2279651" y="5719890"/>
            <a:ext cx="1830950" cy="276999"/>
          </a:xfrm>
          <a:prstGeom prst="rect">
            <a:avLst/>
          </a:prstGeom>
          <a:solidFill>
            <a:schemeClr val="bg1"/>
          </a:solidFill>
        </p:spPr>
        <p:txBody>
          <a:bodyPr wrap="none">
            <a:spAutoFit/>
          </a:bodyPr>
          <a:lstStyle/>
          <a:p>
            <a:r>
              <a:rPr lang="en-GB" sz="600" dirty="0">
                <a:hlinkClick r:id="rId3"/>
              </a:rPr>
              <a:t>http://hci.stanford.edu/~winograd/shrdlu/</a:t>
            </a:r>
            <a:endParaRPr lang="en-GB" sz="600" dirty="0">
              <a:solidFill>
                <a:srgbClr val="D1026A"/>
              </a:solidFill>
            </a:endParaRPr>
          </a:p>
          <a:p>
            <a:endParaRPr lang="en-GB" sz="600" dirty="0"/>
          </a:p>
        </p:txBody>
      </p:sp>
      <p:graphicFrame>
        <p:nvGraphicFramePr>
          <p:cNvPr id="6" name="Table 12">
            <a:extLst>
              <a:ext uri="{FF2B5EF4-FFF2-40B4-BE49-F238E27FC236}">
                <a16:creationId xmlns:a16="http://schemas.microsoft.com/office/drawing/2014/main" id="{FF2C4038-B7D8-998A-56BA-EC694EA070A8}"/>
              </a:ext>
            </a:extLst>
          </p:cNvPr>
          <p:cNvGraphicFramePr>
            <a:graphicFrameLocks noGrp="1"/>
          </p:cNvGraphicFramePr>
          <p:nvPr>
            <p:extLst>
              <p:ext uri="{D42A27DB-BD31-4B8C-83A1-F6EECF244321}">
                <p14:modId xmlns:p14="http://schemas.microsoft.com/office/powerpoint/2010/main" val="1492196644"/>
              </p:ext>
            </p:extLst>
          </p:nvPr>
        </p:nvGraphicFramePr>
        <p:xfrm>
          <a:off x="6384925" y="4639422"/>
          <a:ext cx="3816349" cy="731520"/>
        </p:xfrm>
        <a:graphic>
          <a:graphicData uri="http://schemas.openxmlformats.org/drawingml/2006/table">
            <a:tbl>
              <a:tblPr firstRow="1" bandRow="1">
                <a:tableStyleId>{5C22544A-7EE6-4342-B048-85BDC9FD1C3A}</a:tableStyleId>
              </a:tblPr>
              <a:tblGrid>
                <a:gridCol w="729252">
                  <a:extLst>
                    <a:ext uri="{9D8B030D-6E8A-4147-A177-3AD203B41FA5}">
                      <a16:colId xmlns:a16="http://schemas.microsoft.com/office/drawing/2014/main" val="515353133"/>
                    </a:ext>
                  </a:extLst>
                </a:gridCol>
                <a:gridCol w="3087097">
                  <a:extLst>
                    <a:ext uri="{9D8B030D-6E8A-4147-A177-3AD203B41FA5}">
                      <a16:colId xmlns:a16="http://schemas.microsoft.com/office/drawing/2014/main" val="236451077"/>
                    </a:ext>
                  </a:extLst>
                </a:gridCol>
              </a:tblGrid>
              <a:tr h="370840">
                <a:tc>
                  <a:txBody>
                    <a:bodyPr/>
                    <a:lstStyle/>
                    <a:p>
                      <a:r>
                        <a:rPr lang="en-GB" sz="1400" b="1" dirty="0">
                          <a:solidFill>
                            <a:schemeClr val="tx1"/>
                          </a:solidFill>
                        </a:rPr>
                        <a:t>1970</a:t>
                      </a:r>
                    </a:p>
                  </a:txBody>
                  <a:tcPr>
                    <a:solidFill>
                      <a:schemeClr val="bg1"/>
                    </a:solidFill>
                  </a:tcPr>
                </a:tc>
                <a:tc>
                  <a:txBody>
                    <a:bodyPr/>
                    <a:lstStyle/>
                    <a:p>
                      <a:r>
                        <a:rPr lang="en-GB" sz="1400" b="0" dirty="0">
                          <a:solidFill>
                            <a:schemeClr val="tx1"/>
                          </a:solidFill>
                        </a:rPr>
                        <a:t>Terry </a:t>
                      </a:r>
                      <a:r>
                        <a:rPr lang="en-GB" sz="1400" b="0" dirty="0" err="1">
                          <a:solidFill>
                            <a:schemeClr val="tx1"/>
                          </a:solidFill>
                        </a:rPr>
                        <a:t>Winnograd</a:t>
                      </a:r>
                      <a:r>
                        <a:rPr lang="en-GB" sz="1400" b="0" dirty="0">
                          <a:solidFill>
                            <a:schemeClr val="tx1"/>
                          </a:solidFill>
                        </a:rPr>
                        <a:t> (MIT): </a:t>
                      </a:r>
                      <a:r>
                        <a:rPr lang="en-GB" sz="1400" b="0" dirty="0">
                          <a:solidFill>
                            <a:srgbClr val="449DC2"/>
                          </a:solidFill>
                        </a:rPr>
                        <a:t>Natural language processing</a:t>
                      </a:r>
                      <a:r>
                        <a:rPr lang="en-GB" sz="1400" b="0" dirty="0">
                          <a:solidFill>
                            <a:schemeClr val="tx1"/>
                          </a:solidFill>
                        </a:rPr>
                        <a:t> for moving blocks in a Microworld</a:t>
                      </a:r>
                    </a:p>
                  </a:txBody>
                  <a:tcPr>
                    <a:solidFill>
                      <a:schemeClr val="bg1"/>
                    </a:solidFill>
                  </a:tcPr>
                </a:tc>
                <a:extLst>
                  <a:ext uri="{0D108BD9-81ED-4DB2-BD59-A6C34878D82A}">
                    <a16:rowId xmlns:a16="http://schemas.microsoft.com/office/drawing/2014/main" val="1464877074"/>
                  </a:ext>
                </a:extLst>
              </a:tr>
            </a:tbl>
          </a:graphicData>
        </a:graphic>
      </p:graphicFrame>
    </p:spTree>
    <p:extLst>
      <p:ext uri="{BB962C8B-B14F-4D97-AF65-F5344CB8AC3E}">
        <p14:creationId xmlns:p14="http://schemas.microsoft.com/office/powerpoint/2010/main" val="2353894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3D4B7-5DDB-02CB-51D4-8823AB192735}"/>
              </a:ext>
            </a:extLst>
          </p:cNvPr>
          <p:cNvSpPr txBox="1">
            <a:spLocks/>
          </p:cNvSpPr>
          <p:nvPr/>
        </p:nvSpPr>
        <p:spPr>
          <a:xfrm>
            <a:off x="2379028" y="1037878"/>
            <a:ext cx="7921625" cy="432148"/>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mj-cs"/>
              </a:defRPr>
            </a:lvl1pPr>
          </a:lstStyle>
          <a:p>
            <a:r>
              <a:rPr lang="en-US"/>
              <a:t>The First AI Winter</a:t>
            </a:r>
            <a:endParaRPr lang="en-US" dirty="0"/>
          </a:p>
        </p:txBody>
      </p:sp>
      <p:sp>
        <p:nvSpPr>
          <p:cNvPr id="3" name="Rectangle 2">
            <a:extLst>
              <a:ext uri="{FF2B5EF4-FFF2-40B4-BE49-F238E27FC236}">
                <a16:creationId xmlns:a16="http://schemas.microsoft.com/office/drawing/2014/main" id="{68D7ABD5-A39D-7D5A-61B5-3F02581C563A}"/>
              </a:ext>
            </a:extLst>
          </p:cNvPr>
          <p:cNvSpPr/>
          <p:nvPr/>
        </p:nvSpPr>
        <p:spPr>
          <a:xfrm>
            <a:off x="2379026" y="5030728"/>
            <a:ext cx="7921625" cy="400110"/>
          </a:xfrm>
          <a:prstGeom prst="rect">
            <a:avLst/>
          </a:prstGeom>
          <a:solidFill>
            <a:srgbClr val="DBEEF3"/>
          </a:solidFill>
        </p:spPr>
        <p:txBody>
          <a:bodyPr wrap="square">
            <a:spAutoFit/>
          </a:bodyPr>
          <a:lstStyle/>
          <a:p>
            <a:r>
              <a:rPr lang="en-GB" sz="1000" b="1" i="1" dirty="0">
                <a:solidFill>
                  <a:srgbClr val="1F6A8A"/>
                </a:solidFill>
              </a:rPr>
              <a:t>Moravec Paradox</a:t>
            </a:r>
            <a:r>
              <a:rPr lang="en-GB" sz="1000" i="1" dirty="0"/>
              <a:t>: ”It is easy to make computers exhibit adult level performance on intelligence tests or playing checkers, and difficult or impossible to give them the skills of a one-year-old when it comes to perception and mobility”</a:t>
            </a:r>
          </a:p>
        </p:txBody>
      </p:sp>
      <p:graphicFrame>
        <p:nvGraphicFramePr>
          <p:cNvPr id="4" name="Table 12">
            <a:extLst>
              <a:ext uri="{FF2B5EF4-FFF2-40B4-BE49-F238E27FC236}">
                <a16:creationId xmlns:a16="http://schemas.microsoft.com/office/drawing/2014/main" id="{30D5237B-E9FD-ADAC-FC55-AEE701511D84}"/>
              </a:ext>
            </a:extLst>
          </p:cNvPr>
          <p:cNvGraphicFramePr>
            <a:graphicFrameLocks noGrp="1"/>
          </p:cNvGraphicFramePr>
          <p:nvPr>
            <p:extLst>
              <p:ext uri="{D42A27DB-BD31-4B8C-83A1-F6EECF244321}">
                <p14:modId xmlns:p14="http://schemas.microsoft.com/office/powerpoint/2010/main" val="155473333"/>
              </p:ext>
            </p:extLst>
          </p:nvPr>
        </p:nvGraphicFramePr>
        <p:xfrm>
          <a:off x="2379028" y="2038141"/>
          <a:ext cx="3816350" cy="2957891"/>
        </p:xfrm>
        <a:graphic>
          <a:graphicData uri="http://schemas.openxmlformats.org/drawingml/2006/table">
            <a:tbl>
              <a:tblPr firstRow="1" bandRow="1">
                <a:tableStyleId>{5C22544A-7EE6-4342-B048-85BDC9FD1C3A}</a:tableStyleId>
              </a:tblPr>
              <a:tblGrid>
                <a:gridCol w="832938">
                  <a:extLst>
                    <a:ext uri="{9D8B030D-6E8A-4147-A177-3AD203B41FA5}">
                      <a16:colId xmlns:a16="http://schemas.microsoft.com/office/drawing/2014/main" val="515353133"/>
                    </a:ext>
                  </a:extLst>
                </a:gridCol>
                <a:gridCol w="2983412">
                  <a:extLst>
                    <a:ext uri="{9D8B030D-6E8A-4147-A177-3AD203B41FA5}">
                      <a16:colId xmlns:a16="http://schemas.microsoft.com/office/drawing/2014/main" val="236451077"/>
                    </a:ext>
                  </a:extLst>
                </a:gridCol>
              </a:tblGrid>
              <a:tr h="955152">
                <a:tc>
                  <a:txBody>
                    <a:bodyPr/>
                    <a:lstStyle/>
                    <a:p>
                      <a:r>
                        <a:rPr lang="en-GB" sz="1400" dirty="0">
                          <a:solidFill>
                            <a:schemeClr val="tx1"/>
                          </a:solidFill>
                        </a:rPr>
                        <a:t>1970</a:t>
                      </a:r>
                    </a:p>
                  </a:txBody>
                  <a:tcPr>
                    <a:solidFill>
                      <a:schemeClr val="bg1"/>
                    </a:solidFill>
                  </a:tcPr>
                </a:tc>
                <a:tc>
                  <a:txBody>
                    <a:bodyPr/>
                    <a:lstStyle/>
                    <a:p>
                      <a:r>
                        <a:rPr lang="en-GB" sz="1400" b="0" dirty="0">
                          <a:solidFill>
                            <a:srgbClr val="449DC2"/>
                          </a:solidFill>
                        </a:rPr>
                        <a:t>Minsky</a:t>
                      </a:r>
                      <a:r>
                        <a:rPr lang="en-GB" sz="1400" b="0" dirty="0">
                          <a:solidFill>
                            <a:schemeClr val="tx1"/>
                          </a:solidFill>
                        </a:rPr>
                        <a:t>: In 3-8 years we will have a machine with the general intelligence of an average human</a:t>
                      </a:r>
                    </a:p>
                  </a:txBody>
                  <a:tcPr>
                    <a:solidFill>
                      <a:schemeClr val="bg1"/>
                    </a:solidFill>
                  </a:tcPr>
                </a:tc>
                <a:extLst>
                  <a:ext uri="{0D108BD9-81ED-4DB2-BD59-A6C34878D82A}">
                    <a16:rowId xmlns:a16="http://schemas.microsoft.com/office/drawing/2014/main" val="3624930848"/>
                  </a:ext>
                </a:extLst>
              </a:tr>
              <a:tr h="739473">
                <a:tc>
                  <a:txBody>
                    <a:bodyPr/>
                    <a:lstStyle/>
                    <a:p>
                      <a:r>
                        <a:rPr lang="en-GB" sz="1400" b="1" dirty="0">
                          <a:solidFill>
                            <a:schemeClr val="tx1"/>
                          </a:solidFill>
                        </a:rPr>
                        <a:t>70-73</a:t>
                      </a:r>
                    </a:p>
                  </a:txBody>
                  <a:tcPr>
                    <a:solidFill>
                      <a:schemeClr val="bg1"/>
                    </a:solidFill>
                  </a:tcPr>
                </a:tc>
                <a:tc>
                  <a:txBody>
                    <a:bodyPr/>
                    <a:lstStyle/>
                    <a:p>
                      <a:r>
                        <a:rPr lang="en-GB" sz="1400" dirty="0"/>
                        <a:t>AI mainly based on rule-based programming, </a:t>
                      </a:r>
                      <a:r>
                        <a:rPr lang="en-GB" sz="1400" dirty="0">
                          <a:solidFill>
                            <a:srgbClr val="449DC2"/>
                          </a:solidFill>
                        </a:rPr>
                        <a:t>fails to deliver </a:t>
                      </a:r>
                      <a:r>
                        <a:rPr lang="en-GB" sz="1400" dirty="0"/>
                        <a:t>on most promises</a:t>
                      </a:r>
                      <a:endParaRPr lang="en-GB" sz="1400" b="0" dirty="0">
                        <a:solidFill>
                          <a:schemeClr val="tx1"/>
                        </a:solidFill>
                      </a:endParaRPr>
                    </a:p>
                  </a:txBody>
                  <a:tcPr>
                    <a:solidFill>
                      <a:schemeClr val="bg1"/>
                    </a:solidFill>
                  </a:tcPr>
                </a:tc>
                <a:extLst>
                  <a:ext uri="{0D108BD9-81ED-4DB2-BD59-A6C34878D82A}">
                    <a16:rowId xmlns:a16="http://schemas.microsoft.com/office/drawing/2014/main" val="2173090672"/>
                  </a:ext>
                </a:extLst>
              </a:tr>
              <a:tr h="739473">
                <a:tc>
                  <a:txBody>
                    <a:bodyPr/>
                    <a:lstStyle/>
                    <a:p>
                      <a:r>
                        <a:rPr lang="en-GB" sz="1400" b="1" dirty="0">
                          <a:solidFill>
                            <a:schemeClr val="tx1"/>
                          </a:solidFill>
                        </a:rPr>
                        <a:t>1973</a:t>
                      </a:r>
                    </a:p>
                  </a:txBody>
                  <a:tcPr>
                    <a:solidFill>
                      <a:schemeClr val="bg1"/>
                    </a:solidFill>
                  </a:tcPr>
                </a:tc>
                <a:tc>
                  <a:txBody>
                    <a:bodyPr/>
                    <a:lstStyle/>
                    <a:p>
                      <a:r>
                        <a:rPr lang="en-GB" sz="1400" dirty="0"/>
                        <a:t>U.S. and British Governments stop funding undirected AI research</a:t>
                      </a:r>
                      <a:endParaRPr lang="en-GB" sz="1400" b="0" dirty="0">
                        <a:solidFill>
                          <a:schemeClr val="tx1"/>
                        </a:solidFill>
                      </a:endParaRPr>
                    </a:p>
                  </a:txBody>
                  <a:tcPr>
                    <a:solidFill>
                      <a:schemeClr val="bg1"/>
                    </a:solidFill>
                  </a:tcPr>
                </a:tc>
                <a:extLst>
                  <a:ext uri="{0D108BD9-81ED-4DB2-BD59-A6C34878D82A}">
                    <a16:rowId xmlns:a16="http://schemas.microsoft.com/office/drawing/2014/main" val="3447810459"/>
                  </a:ext>
                </a:extLst>
              </a:tr>
              <a:tr h="523793">
                <a:tc>
                  <a:txBody>
                    <a:bodyPr/>
                    <a:lstStyle/>
                    <a:p>
                      <a:r>
                        <a:rPr lang="en-GB" sz="1400" b="1" dirty="0">
                          <a:solidFill>
                            <a:schemeClr val="tx1"/>
                          </a:solidFill>
                        </a:rPr>
                        <a:t>74-80</a:t>
                      </a:r>
                    </a:p>
                  </a:txBody>
                  <a:tcPr>
                    <a:solidFill>
                      <a:schemeClr val="bg1"/>
                    </a:solidFill>
                  </a:tcPr>
                </a:tc>
                <a:tc>
                  <a:txBody>
                    <a:bodyPr/>
                    <a:lstStyle/>
                    <a:p>
                      <a:r>
                        <a:rPr lang="en-GB" sz="1400" dirty="0"/>
                        <a:t>The first </a:t>
                      </a:r>
                      <a:r>
                        <a:rPr lang="en-GB" sz="1400" b="1" dirty="0">
                          <a:solidFill>
                            <a:srgbClr val="449DC2"/>
                          </a:solidFill>
                        </a:rPr>
                        <a:t>AI Winter</a:t>
                      </a:r>
                      <a:endParaRPr lang="en-GB" sz="1400" b="0" dirty="0">
                        <a:solidFill>
                          <a:srgbClr val="449DC2"/>
                        </a:solidFill>
                      </a:endParaRPr>
                    </a:p>
                  </a:txBody>
                  <a:tcPr>
                    <a:solidFill>
                      <a:schemeClr val="bg1"/>
                    </a:solidFill>
                  </a:tcPr>
                </a:tc>
                <a:extLst>
                  <a:ext uri="{0D108BD9-81ED-4DB2-BD59-A6C34878D82A}">
                    <a16:rowId xmlns:a16="http://schemas.microsoft.com/office/drawing/2014/main" val="179884616"/>
                  </a:ext>
                </a:extLst>
              </a:tr>
            </a:tbl>
          </a:graphicData>
        </a:graphic>
      </p:graphicFrame>
      <p:pic>
        <p:nvPicPr>
          <p:cNvPr id="5" name="Picture 2" descr="Remembering Shakey, the First Intelligent Robot – The New Stack">
            <a:extLst>
              <a:ext uri="{FF2B5EF4-FFF2-40B4-BE49-F238E27FC236}">
                <a16:creationId xmlns:a16="http://schemas.microsoft.com/office/drawing/2014/main" id="{AB1B29CD-8CA4-32B8-3EAF-C95F27754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9762" y="2355140"/>
            <a:ext cx="3140968" cy="235572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53C6AC2-1212-6E24-F23F-A763563B782D}"/>
              </a:ext>
            </a:extLst>
          </p:cNvPr>
          <p:cNvSpPr/>
          <p:nvPr/>
        </p:nvSpPr>
        <p:spPr>
          <a:xfrm>
            <a:off x="2379028" y="5646738"/>
            <a:ext cx="2803973" cy="276999"/>
          </a:xfrm>
          <a:prstGeom prst="rect">
            <a:avLst/>
          </a:prstGeom>
          <a:solidFill>
            <a:schemeClr val="bg1"/>
          </a:solidFill>
        </p:spPr>
        <p:txBody>
          <a:bodyPr wrap="none">
            <a:spAutoFit/>
          </a:bodyPr>
          <a:lstStyle/>
          <a:p>
            <a:r>
              <a:rPr lang="en-GB" sz="600" dirty="0">
                <a:hlinkClick r:id="rId3"/>
              </a:rPr>
              <a:t>https://thenewstack.io/remembering-shakey-first-intelligent-robot/</a:t>
            </a:r>
            <a:endParaRPr lang="en-GB" sz="600" dirty="0"/>
          </a:p>
          <a:p>
            <a:endParaRPr lang="en-GB" sz="600" dirty="0"/>
          </a:p>
        </p:txBody>
      </p:sp>
      <p:sp>
        <p:nvSpPr>
          <p:cNvPr id="7" name="Rectangle 6">
            <a:extLst>
              <a:ext uri="{FF2B5EF4-FFF2-40B4-BE49-F238E27FC236}">
                <a16:creationId xmlns:a16="http://schemas.microsoft.com/office/drawing/2014/main" id="{CB308630-8A36-FFE4-D1C2-82D494F89AA8}"/>
              </a:ext>
            </a:extLst>
          </p:cNvPr>
          <p:cNvSpPr/>
          <p:nvPr/>
        </p:nvSpPr>
        <p:spPr>
          <a:xfrm>
            <a:off x="6339840" y="1989978"/>
            <a:ext cx="3960813" cy="307777"/>
          </a:xfrm>
          <a:prstGeom prst="rect">
            <a:avLst/>
          </a:prstGeom>
        </p:spPr>
        <p:txBody>
          <a:bodyPr wrap="square">
            <a:spAutoFit/>
          </a:bodyPr>
          <a:lstStyle/>
          <a:p>
            <a:pPr algn="ctr"/>
            <a:r>
              <a:rPr lang="en-GB" sz="1400" b="1" dirty="0"/>
              <a:t>Shakey, the First “Intelligent” Robot</a:t>
            </a:r>
          </a:p>
        </p:txBody>
      </p:sp>
      <p:sp>
        <p:nvSpPr>
          <p:cNvPr id="8" name="Rectangle 7">
            <a:extLst>
              <a:ext uri="{FF2B5EF4-FFF2-40B4-BE49-F238E27FC236}">
                <a16:creationId xmlns:a16="http://schemas.microsoft.com/office/drawing/2014/main" id="{80AD6567-A11C-9EDB-0076-0F47465F6FCA}"/>
              </a:ext>
            </a:extLst>
          </p:cNvPr>
          <p:cNvSpPr/>
          <p:nvPr/>
        </p:nvSpPr>
        <p:spPr>
          <a:xfrm>
            <a:off x="6771193" y="4710866"/>
            <a:ext cx="3282489" cy="215444"/>
          </a:xfrm>
          <a:prstGeom prst="rect">
            <a:avLst/>
          </a:prstGeom>
        </p:spPr>
        <p:txBody>
          <a:bodyPr wrap="square">
            <a:spAutoFit/>
          </a:bodyPr>
          <a:lstStyle/>
          <a:p>
            <a:r>
              <a:rPr lang="en-GB" sz="800" i="1" dirty="0"/>
              <a:t>The Stanford Research Institute 1966-1972</a:t>
            </a:r>
          </a:p>
        </p:txBody>
      </p:sp>
    </p:spTree>
    <p:extLst>
      <p:ext uri="{BB962C8B-B14F-4D97-AF65-F5344CB8AC3E}">
        <p14:creationId xmlns:p14="http://schemas.microsoft.com/office/powerpoint/2010/main" val="1861165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DE38C-9FA1-B81D-D575-A8954DD9C8CB}"/>
              </a:ext>
            </a:extLst>
          </p:cNvPr>
          <p:cNvSpPr>
            <a:spLocks noGrp="1"/>
          </p:cNvSpPr>
          <p:nvPr>
            <p:ph type="title"/>
          </p:nvPr>
        </p:nvSpPr>
        <p:spPr>
          <a:xfrm>
            <a:off x="214257" y="128458"/>
            <a:ext cx="10515600" cy="646094"/>
          </a:xfrm>
        </p:spPr>
        <p:txBody>
          <a:bodyPr>
            <a:normAutofit fontScale="90000"/>
          </a:bodyPr>
          <a:lstStyle/>
          <a:p>
            <a:r>
              <a:rPr lang="en-CH" dirty="0"/>
              <a:t>Famous book “perceptrons”</a:t>
            </a:r>
          </a:p>
        </p:txBody>
      </p:sp>
      <p:sp>
        <p:nvSpPr>
          <p:cNvPr id="3" name="Content Placeholder 2">
            <a:extLst>
              <a:ext uri="{FF2B5EF4-FFF2-40B4-BE49-F238E27FC236}">
                <a16:creationId xmlns:a16="http://schemas.microsoft.com/office/drawing/2014/main" id="{80DDCFF9-CAAF-DE5E-A88C-E3276C459714}"/>
              </a:ext>
            </a:extLst>
          </p:cNvPr>
          <p:cNvSpPr>
            <a:spLocks noGrp="1"/>
          </p:cNvSpPr>
          <p:nvPr>
            <p:ph idx="1"/>
          </p:nvPr>
        </p:nvSpPr>
        <p:spPr>
          <a:xfrm>
            <a:off x="362174" y="1010587"/>
            <a:ext cx="8553226" cy="5273953"/>
          </a:xfrm>
        </p:spPr>
        <p:txBody>
          <a:bodyPr>
            <a:normAutofit lnSpcReduction="10000"/>
          </a:bodyPr>
          <a:lstStyle/>
          <a:p>
            <a:r>
              <a:rPr lang="en-GB" dirty="0"/>
              <a:t>The book "</a:t>
            </a:r>
            <a:r>
              <a:rPr lang="en-GB" dirty="0" err="1"/>
              <a:t>Perceptrons</a:t>
            </a:r>
            <a:r>
              <a:rPr lang="en-GB" dirty="0"/>
              <a:t>" by Marvin Minsky and Seymour </a:t>
            </a:r>
            <a:r>
              <a:rPr lang="en-GB" dirty="0" err="1"/>
              <a:t>Papert</a:t>
            </a:r>
            <a:r>
              <a:rPr lang="en-GB" dirty="0"/>
              <a:t>, published in 1969, stands as a critical and influential work.</a:t>
            </a:r>
          </a:p>
          <a:p>
            <a:r>
              <a:rPr lang="en-GB" dirty="0"/>
              <a:t>Minsky and </a:t>
            </a:r>
            <a:r>
              <a:rPr lang="en-GB" dirty="0" err="1"/>
              <a:t>Papert’s</a:t>
            </a:r>
            <a:r>
              <a:rPr lang="en-GB" dirty="0"/>
              <a:t> work provided a thorough mathematical critique of the perceptron, delving into its capabilities and, more importantly, its limitations.</a:t>
            </a:r>
          </a:p>
          <a:p>
            <a:r>
              <a:rPr lang="en-GB" b="0" i="0" dirty="0">
                <a:effectLst/>
                <a:latin typeface="Arial" panose="020B0604020202020204" pitchFamily="34" charset="0"/>
              </a:rPr>
              <a:t>The authors demonstrated that </a:t>
            </a:r>
            <a:r>
              <a:rPr lang="en-GB" b="0" i="0" dirty="0" err="1">
                <a:effectLst/>
                <a:latin typeface="Arial" panose="020B0604020202020204" pitchFamily="34" charset="0"/>
              </a:rPr>
              <a:t>perceptrons</a:t>
            </a:r>
            <a:r>
              <a:rPr lang="en-GB" b="0" i="0" dirty="0">
                <a:effectLst/>
                <a:latin typeface="Arial" panose="020B0604020202020204" pitchFamily="34" charset="0"/>
              </a:rPr>
              <a:t>, as they were then conceived, were incapable of solving some relatively simple but fundamental problems, such as the XOR problem, </a:t>
            </a:r>
            <a:r>
              <a:rPr lang="en-GB" b="1" i="0" dirty="0">
                <a:effectLst/>
                <a:latin typeface="Arial" panose="020B0604020202020204" pitchFamily="34" charset="0"/>
              </a:rPr>
              <a:t>which involves correctly classifying inputs that are not linearly separable.</a:t>
            </a:r>
            <a:endParaRPr lang="en-CH" b="1" dirty="0"/>
          </a:p>
        </p:txBody>
      </p:sp>
      <p:pic>
        <p:nvPicPr>
          <p:cNvPr id="1026" name="Picture 2" descr="Exclusive OR Gate">
            <a:extLst>
              <a:ext uri="{FF2B5EF4-FFF2-40B4-BE49-F238E27FC236}">
                <a16:creationId xmlns:a16="http://schemas.microsoft.com/office/drawing/2014/main" id="{2E71E419-4C9B-0906-FB9C-0AC29C8107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5400" y="0"/>
            <a:ext cx="3276600" cy="248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rceptrons: An Introduction to Computational Geometry, Expanded Edition:  Minsky, Marvin, Papert, Seymour A.: 9780262631112: Amazon.com: Books">
            <a:extLst>
              <a:ext uri="{FF2B5EF4-FFF2-40B4-BE49-F238E27FC236}">
                <a16:creationId xmlns:a16="http://schemas.microsoft.com/office/drawing/2014/main" id="{F1C89607-93DA-5E00-030F-462D6E9E4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0319" y="2710926"/>
            <a:ext cx="2545125" cy="3770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741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DE38C-9FA1-B81D-D575-A8954DD9C8CB}"/>
              </a:ext>
            </a:extLst>
          </p:cNvPr>
          <p:cNvSpPr>
            <a:spLocks noGrp="1"/>
          </p:cNvSpPr>
          <p:nvPr>
            <p:ph type="title"/>
          </p:nvPr>
        </p:nvSpPr>
        <p:spPr>
          <a:xfrm>
            <a:off x="214257" y="128458"/>
            <a:ext cx="10515600" cy="646094"/>
          </a:xfrm>
        </p:spPr>
        <p:txBody>
          <a:bodyPr>
            <a:normAutofit fontScale="90000"/>
          </a:bodyPr>
          <a:lstStyle/>
          <a:p>
            <a:r>
              <a:rPr lang="en-CH" dirty="0"/>
              <a:t>Famous book “perceptrons”</a:t>
            </a:r>
          </a:p>
        </p:txBody>
      </p:sp>
      <p:sp>
        <p:nvSpPr>
          <p:cNvPr id="3" name="Content Placeholder 2">
            <a:extLst>
              <a:ext uri="{FF2B5EF4-FFF2-40B4-BE49-F238E27FC236}">
                <a16:creationId xmlns:a16="http://schemas.microsoft.com/office/drawing/2014/main" id="{80DDCFF9-CAAF-DE5E-A88C-E3276C459714}"/>
              </a:ext>
            </a:extLst>
          </p:cNvPr>
          <p:cNvSpPr>
            <a:spLocks noGrp="1"/>
          </p:cNvSpPr>
          <p:nvPr>
            <p:ph idx="1"/>
          </p:nvPr>
        </p:nvSpPr>
        <p:spPr>
          <a:xfrm>
            <a:off x="324007" y="1000461"/>
            <a:ext cx="8553226" cy="2658872"/>
          </a:xfrm>
        </p:spPr>
        <p:txBody>
          <a:bodyPr>
            <a:normAutofit/>
          </a:bodyPr>
          <a:lstStyle/>
          <a:p>
            <a:r>
              <a:rPr lang="en-GB" b="0" i="0" dirty="0">
                <a:effectLst/>
                <a:latin typeface="Arial" panose="020B0604020202020204" pitchFamily="34" charset="0"/>
              </a:rPr>
              <a:t>The criticism contained in "</a:t>
            </a:r>
            <a:r>
              <a:rPr lang="en-GB" b="0" i="0" dirty="0" err="1">
                <a:effectLst/>
                <a:latin typeface="Arial" panose="020B0604020202020204" pitchFamily="34" charset="0"/>
              </a:rPr>
              <a:t>Perceptrons</a:t>
            </a:r>
            <a:r>
              <a:rPr lang="en-GB" b="0" i="0" dirty="0">
                <a:effectLst/>
                <a:latin typeface="Arial" panose="020B0604020202020204" pitchFamily="34" charset="0"/>
              </a:rPr>
              <a:t>" was so compelling that it led to a significant reduction in interest and funding for neural network research.</a:t>
            </a:r>
          </a:p>
          <a:p>
            <a:r>
              <a:rPr lang="en-GB" b="0" i="0" dirty="0">
                <a:effectLst/>
                <a:latin typeface="Arial" panose="020B0604020202020204" pitchFamily="34" charset="0"/>
              </a:rPr>
              <a:t>This period, often referred to as the first "AI Winter," was characterized by </a:t>
            </a:r>
            <a:r>
              <a:rPr lang="en-GB" b="0" i="0" dirty="0" err="1">
                <a:effectLst/>
                <a:latin typeface="Arial" panose="020B0604020202020204" pitchFamily="34" charset="0"/>
              </a:rPr>
              <a:t>skepticism</a:t>
            </a:r>
            <a:r>
              <a:rPr lang="en-GB" b="0" i="0" dirty="0">
                <a:effectLst/>
                <a:latin typeface="Arial" panose="020B0604020202020204" pitchFamily="34" charset="0"/>
              </a:rPr>
              <a:t> and reduced expectations for the field of artificial intelligence.</a:t>
            </a:r>
            <a:endParaRPr lang="en-CH" b="1" dirty="0"/>
          </a:p>
        </p:txBody>
      </p:sp>
      <p:pic>
        <p:nvPicPr>
          <p:cNvPr id="3074" name="Picture 2" descr="Perceptrons: An Introduction to Computational Geometry, Expanded Edition:  Minsky, Marvin, Papert, Seymour A.: 9780262631112: Amazon.com: Books">
            <a:extLst>
              <a:ext uri="{FF2B5EF4-FFF2-40B4-BE49-F238E27FC236}">
                <a16:creationId xmlns:a16="http://schemas.microsoft.com/office/drawing/2014/main" id="{E034C749-83BD-CA01-DFCB-95E23E6D7E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6983" y="688488"/>
            <a:ext cx="2842843" cy="42116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I Pioneer Seymour Papert Dies At 88: Remembering A Thinker Who Thought  About Thinking : NPR Ed : NPR">
            <a:extLst>
              <a:ext uri="{FF2B5EF4-FFF2-40B4-BE49-F238E27FC236}">
                <a16:creationId xmlns:a16="http://schemas.microsoft.com/office/drawing/2014/main" id="{4AE83883-B2AF-4018-C0BB-281612616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192" y="3885242"/>
            <a:ext cx="5604585" cy="25570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7D51B9C-F626-4C41-8FEB-F56259251844}"/>
              </a:ext>
            </a:extLst>
          </p:cNvPr>
          <p:cNvSpPr txBox="1"/>
          <p:nvPr/>
        </p:nvSpPr>
        <p:spPr>
          <a:xfrm>
            <a:off x="1804595" y="6451307"/>
            <a:ext cx="6104964" cy="369332"/>
          </a:xfrm>
          <a:prstGeom prst="rect">
            <a:avLst/>
          </a:prstGeom>
          <a:noFill/>
        </p:spPr>
        <p:txBody>
          <a:bodyPr wrap="square">
            <a:spAutoFit/>
          </a:bodyPr>
          <a:lstStyle/>
          <a:p>
            <a:r>
              <a:rPr lang="en-GB" b="0" i="0" dirty="0">
                <a:solidFill>
                  <a:srgbClr val="767676"/>
                </a:solidFill>
                <a:effectLst/>
                <a:latin typeface="NPRSans"/>
              </a:rPr>
              <a:t>Marvin Minsky (left) and Seymour </a:t>
            </a:r>
            <a:r>
              <a:rPr lang="en-GB" b="0" i="0" dirty="0" err="1">
                <a:solidFill>
                  <a:srgbClr val="767676"/>
                </a:solidFill>
                <a:effectLst/>
                <a:latin typeface="NPRSans"/>
              </a:rPr>
              <a:t>Papert</a:t>
            </a:r>
            <a:r>
              <a:rPr lang="en-GB" b="0" i="0" dirty="0">
                <a:solidFill>
                  <a:srgbClr val="767676"/>
                </a:solidFill>
                <a:effectLst/>
                <a:latin typeface="NPRSans"/>
              </a:rPr>
              <a:t> (right) in 1971.</a:t>
            </a:r>
            <a:endParaRPr lang="en-CH" dirty="0"/>
          </a:p>
        </p:txBody>
      </p:sp>
      <p:sp>
        <p:nvSpPr>
          <p:cNvPr id="7" name="TextBox 6">
            <a:extLst>
              <a:ext uri="{FF2B5EF4-FFF2-40B4-BE49-F238E27FC236}">
                <a16:creationId xmlns:a16="http://schemas.microsoft.com/office/drawing/2014/main" id="{63C1FB33-12E4-17F6-40D3-8B0FCBF32F29}"/>
              </a:ext>
            </a:extLst>
          </p:cNvPr>
          <p:cNvSpPr txBox="1"/>
          <p:nvPr/>
        </p:nvSpPr>
        <p:spPr>
          <a:xfrm rot="16200000">
            <a:off x="-1297161" y="4875500"/>
            <a:ext cx="3318669" cy="646331"/>
          </a:xfrm>
          <a:prstGeom prst="rect">
            <a:avLst/>
          </a:prstGeom>
          <a:noFill/>
        </p:spPr>
        <p:txBody>
          <a:bodyPr wrap="square">
            <a:spAutoFit/>
          </a:bodyPr>
          <a:lstStyle/>
          <a:p>
            <a:r>
              <a:rPr lang="en-CH" sz="1200" dirty="0"/>
              <a:t>https://www.npr.org/sections/ed/2016/08/05/488669276/remembering-a-thinker-who-thought-about-thinking</a:t>
            </a:r>
          </a:p>
        </p:txBody>
      </p:sp>
    </p:spTree>
    <p:extLst>
      <p:ext uri="{BB962C8B-B14F-4D97-AF65-F5344CB8AC3E}">
        <p14:creationId xmlns:p14="http://schemas.microsoft.com/office/powerpoint/2010/main" val="549276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DA96-849A-B006-E719-B52694CFA61C}"/>
              </a:ext>
            </a:extLst>
          </p:cNvPr>
          <p:cNvSpPr>
            <a:spLocks noGrp="1"/>
          </p:cNvSpPr>
          <p:nvPr>
            <p:ph type="title"/>
          </p:nvPr>
        </p:nvSpPr>
        <p:spPr/>
        <p:txBody>
          <a:bodyPr/>
          <a:lstStyle/>
          <a:p>
            <a:r>
              <a:rPr lang="en-CH" dirty="0"/>
              <a:t>Perceptron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FB239E-0834-57C7-338A-7C03B825E648}"/>
                  </a:ext>
                </a:extLst>
              </p:cNvPr>
              <p:cNvSpPr>
                <a:spLocks noGrp="1"/>
              </p:cNvSpPr>
              <p:nvPr>
                <p:ph idx="1"/>
              </p:nvPr>
            </p:nvSpPr>
            <p:spPr/>
            <p:txBody>
              <a:bodyPr/>
              <a:lstStyle/>
              <a:p>
                <a:r>
                  <a:rPr lang="en-CH" dirty="0"/>
                  <a:t>Imagine to have two inputs </a:t>
                </a:r>
                <a14:m>
                  <m:oMath xmlns:m="http://schemas.openxmlformats.org/officeDocument/2006/math">
                    <m:r>
                      <a:rPr lang="de-CH" b="0" i="1" smtClean="0">
                        <a:latin typeface="Cambria Math" panose="02040503050406030204" pitchFamily="18" charset="0"/>
                      </a:rPr>
                      <m:t>𝑥</m:t>
                    </m:r>
                  </m:oMath>
                </a14:m>
                <a:r>
                  <a:rPr lang="en-CH" dirty="0"/>
                  <a:t> and </a:t>
                </a:r>
                <a14:m>
                  <m:oMath xmlns:m="http://schemas.openxmlformats.org/officeDocument/2006/math">
                    <m:r>
                      <a:rPr lang="de-CH" b="0" i="1" smtClean="0">
                        <a:latin typeface="Cambria Math" panose="02040503050406030204" pitchFamily="18" charset="0"/>
                      </a:rPr>
                      <m:t>𝑦</m:t>
                    </m:r>
                  </m:oMath>
                </a14:m>
                <a:r>
                  <a:rPr lang="en-CH" dirty="0"/>
                  <a:t>. The original Rosenblatt perceptron was defined as</a:t>
                </a:r>
              </a:p>
              <a:p>
                <a:endParaRPr lang="en-CH" dirty="0"/>
              </a:p>
              <a:p>
                <a:endParaRPr lang="en-CH" dirty="0"/>
              </a:p>
              <a:p>
                <a:r>
                  <a:rPr lang="en-CH" dirty="0"/>
                  <a:t>With </a:t>
                </a:r>
                <a14:m>
                  <m:oMath xmlns:m="http://schemas.openxmlformats.org/officeDocument/2006/math">
                    <m:r>
                      <a:rPr lang="de-CH" b="0" i="1" smtClean="0">
                        <a:latin typeface="Cambria Math" panose="02040503050406030204" pitchFamily="18" charset="0"/>
                      </a:rPr>
                      <m:t>𝐻</m:t>
                    </m:r>
                  </m:oMath>
                </a14:m>
                <a:r>
                  <a:rPr lang="en-CH" dirty="0"/>
                  <a:t> is the heaviside step function.</a:t>
                </a:r>
              </a:p>
            </p:txBody>
          </p:sp>
        </mc:Choice>
        <mc:Fallback>
          <p:sp>
            <p:nvSpPr>
              <p:cNvPr id="3" name="Content Placeholder 2">
                <a:extLst>
                  <a:ext uri="{FF2B5EF4-FFF2-40B4-BE49-F238E27FC236}">
                    <a16:creationId xmlns:a16="http://schemas.microsoft.com/office/drawing/2014/main" id="{3FFB239E-0834-57C7-338A-7C03B825E648}"/>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pic>
        <p:nvPicPr>
          <p:cNvPr id="7" name="Picture 6">
            <a:extLst>
              <a:ext uri="{FF2B5EF4-FFF2-40B4-BE49-F238E27FC236}">
                <a16:creationId xmlns:a16="http://schemas.microsoft.com/office/drawing/2014/main" id="{62E84572-26D0-85E0-95D9-300AE75E3877}"/>
              </a:ext>
            </a:extLst>
          </p:cNvPr>
          <p:cNvPicPr>
            <a:picLocks noChangeAspect="1"/>
          </p:cNvPicPr>
          <p:nvPr/>
        </p:nvPicPr>
        <p:blipFill>
          <a:blip r:embed="rId3"/>
          <a:stretch>
            <a:fillRect/>
          </a:stretch>
        </p:blipFill>
        <p:spPr>
          <a:xfrm>
            <a:off x="7355840" y="3599366"/>
            <a:ext cx="2235200" cy="647700"/>
          </a:xfrm>
          <a:prstGeom prst="rect">
            <a:avLst/>
          </a:prstGeom>
        </p:spPr>
      </p:pic>
      <p:pic>
        <p:nvPicPr>
          <p:cNvPr id="9" name="Picture 8">
            <a:extLst>
              <a:ext uri="{FF2B5EF4-FFF2-40B4-BE49-F238E27FC236}">
                <a16:creationId xmlns:a16="http://schemas.microsoft.com/office/drawing/2014/main" id="{40E3A83A-93B2-B5CD-EAB3-BE83349528C8}"/>
              </a:ext>
            </a:extLst>
          </p:cNvPr>
          <p:cNvPicPr>
            <a:picLocks noChangeAspect="1"/>
          </p:cNvPicPr>
          <p:nvPr/>
        </p:nvPicPr>
        <p:blipFill>
          <a:blip r:embed="rId4"/>
          <a:stretch>
            <a:fillRect/>
          </a:stretch>
        </p:blipFill>
        <p:spPr>
          <a:xfrm>
            <a:off x="3333750" y="2973480"/>
            <a:ext cx="5524500" cy="469900"/>
          </a:xfrm>
          <a:prstGeom prst="rect">
            <a:avLst/>
          </a:prstGeom>
        </p:spPr>
      </p:pic>
      <p:pic>
        <p:nvPicPr>
          <p:cNvPr id="10" name="Picture 9">
            <a:extLst>
              <a:ext uri="{FF2B5EF4-FFF2-40B4-BE49-F238E27FC236}">
                <a16:creationId xmlns:a16="http://schemas.microsoft.com/office/drawing/2014/main" id="{7B073873-409E-6686-B99F-576092FCC790}"/>
              </a:ext>
            </a:extLst>
          </p:cNvPr>
          <p:cNvPicPr>
            <a:picLocks noChangeAspect="1"/>
          </p:cNvPicPr>
          <p:nvPr/>
        </p:nvPicPr>
        <p:blipFill>
          <a:blip r:embed="rId5"/>
          <a:stretch>
            <a:fillRect/>
          </a:stretch>
        </p:blipFill>
        <p:spPr>
          <a:xfrm>
            <a:off x="2930936" y="4644241"/>
            <a:ext cx="241300" cy="215900"/>
          </a:xfrm>
          <a:prstGeom prst="rect">
            <a:avLst/>
          </a:prstGeom>
        </p:spPr>
      </p:pic>
      <p:pic>
        <p:nvPicPr>
          <p:cNvPr id="11" name="Picture 10">
            <a:extLst>
              <a:ext uri="{FF2B5EF4-FFF2-40B4-BE49-F238E27FC236}">
                <a16:creationId xmlns:a16="http://schemas.microsoft.com/office/drawing/2014/main" id="{54A747BC-9BCD-D71B-0FA5-A23010CA321F}"/>
              </a:ext>
            </a:extLst>
          </p:cNvPr>
          <p:cNvPicPr>
            <a:picLocks noChangeAspect="1"/>
          </p:cNvPicPr>
          <p:nvPr/>
        </p:nvPicPr>
        <p:blipFill>
          <a:blip r:embed="rId6"/>
          <a:stretch>
            <a:fillRect/>
          </a:stretch>
        </p:blipFill>
        <p:spPr>
          <a:xfrm>
            <a:off x="2927350" y="5643282"/>
            <a:ext cx="215900" cy="304800"/>
          </a:xfrm>
          <a:prstGeom prst="rect">
            <a:avLst/>
          </a:prstGeom>
        </p:spPr>
      </p:pic>
      <p:sp>
        <p:nvSpPr>
          <p:cNvPr id="12" name="Oval 11">
            <a:extLst>
              <a:ext uri="{FF2B5EF4-FFF2-40B4-BE49-F238E27FC236}">
                <a16:creationId xmlns:a16="http://schemas.microsoft.com/office/drawing/2014/main" id="{6BA1E641-E4FD-8848-54B5-13D9B2D5CDE5}"/>
              </a:ext>
            </a:extLst>
          </p:cNvPr>
          <p:cNvSpPr/>
          <p:nvPr/>
        </p:nvSpPr>
        <p:spPr>
          <a:xfrm>
            <a:off x="3840480" y="4752191"/>
            <a:ext cx="860611" cy="8606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cxnSp>
        <p:nvCxnSpPr>
          <p:cNvPr id="14" name="Straight Arrow Connector 13">
            <a:extLst>
              <a:ext uri="{FF2B5EF4-FFF2-40B4-BE49-F238E27FC236}">
                <a16:creationId xmlns:a16="http://schemas.microsoft.com/office/drawing/2014/main" id="{B231D7DD-AC61-A24C-28A4-633FBE591125}"/>
              </a:ext>
            </a:extLst>
          </p:cNvPr>
          <p:cNvCxnSpPr>
            <a:cxnSpLocks/>
            <a:endCxn id="12" idx="2"/>
          </p:cNvCxnSpPr>
          <p:nvPr/>
        </p:nvCxnSpPr>
        <p:spPr>
          <a:xfrm>
            <a:off x="3268419" y="4806166"/>
            <a:ext cx="572061" cy="376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036947-62D6-03AB-BC56-7F11539EFB04}"/>
              </a:ext>
            </a:extLst>
          </p:cNvPr>
          <p:cNvCxnSpPr>
            <a:cxnSpLocks/>
            <a:endCxn id="12" idx="2"/>
          </p:cNvCxnSpPr>
          <p:nvPr/>
        </p:nvCxnSpPr>
        <p:spPr>
          <a:xfrm flipV="1">
            <a:off x="3268419" y="5182497"/>
            <a:ext cx="572061" cy="6131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1FD3A6-FD2B-D2C9-01AC-B7C6424B68AD}"/>
              </a:ext>
            </a:extLst>
          </p:cNvPr>
          <p:cNvCxnSpPr>
            <a:cxnSpLocks/>
            <a:stCxn id="12" idx="6"/>
          </p:cNvCxnSpPr>
          <p:nvPr/>
        </p:nvCxnSpPr>
        <p:spPr>
          <a:xfrm>
            <a:off x="4701091" y="5182497"/>
            <a:ext cx="77619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6599BBD-3245-88C6-FD56-38EB195834B6}"/>
              </a:ext>
            </a:extLst>
          </p:cNvPr>
          <p:cNvPicPr>
            <a:picLocks noChangeAspect="1"/>
          </p:cNvPicPr>
          <p:nvPr/>
        </p:nvPicPr>
        <p:blipFill>
          <a:blip r:embed="rId7"/>
          <a:stretch>
            <a:fillRect/>
          </a:stretch>
        </p:blipFill>
        <p:spPr>
          <a:xfrm>
            <a:off x="5539516" y="4946762"/>
            <a:ext cx="1270000" cy="469900"/>
          </a:xfrm>
          <a:prstGeom prst="rect">
            <a:avLst/>
          </a:prstGeom>
        </p:spPr>
      </p:pic>
      <p:pic>
        <p:nvPicPr>
          <p:cNvPr id="24" name="Picture 23">
            <a:extLst>
              <a:ext uri="{FF2B5EF4-FFF2-40B4-BE49-F238E27FC236}">
                <a16:creationId xmlns:a16="http://schemas.microsoft.com/office/drawing/2014/main" id="{4C9EA35D-99B9-00BF-0071-9CFAE6A0A5C0}"/>
              </a:ext>
            </a:extLst>
          </p:cNvPr>
          <p:cNvPicPr>
            <a:picLocks noChangeAspect="1"/>
          </p:cNvPicPr>
          <p:nvPr/>
        </p:nvPicPr>
        <p:blipFill>
          <a:blip r:embed="rId8"/>
          <a:stretch>
            <a:fillRect/>
          </a:stretch>
        </p:blipFill>
        <p:spPr>
          <a:xfrm>
            <a:off x="4148828" y="5073762"/>
            <a:ext cx="215900" cy="215900"/>
          </a:xfrm>
          <a:prstGeom prst="rect">
            <a:avLst/>
          </a:prstGeom>
        </p:spPr>
      </p:pic>
      <p:pic>
        <p:nvPicPr>
          <p:cNvPr id="25" name="Picture 24">
            <a:extLst>
              <a:ext uri="{FF2B5EF4-FFF2-40B4-BE49-F238E27FC236}">
                <a16:creationId xmlns:a16="http://schemas.microsoft.com/office/drawing/2014/main" id="{4C76C1D5-9587-6CB4-2180-3AFB28899089}"/>
              </a:ext>
            </a:extLst>
          </p:cNvPr>
          <p:cNvPicPr>
            <a:picLocks noChangeAspect="1"/>
          </p:cNvPicPr>
          <p:nvPr/>
        </p:nvPicPr>
        <p:blipFill>
          <a:blip r:embed="rId9"/>
          <a:stretch>
            <a:fillRect/>
          </a:stretch>
        </p:blipFill>
        <p:spPr>
          <a:xfrm>
            <a:off x="7355840" y="4972162"/>
            <a:ext cx="3695700" cy="419100"/>
          </a:xfrm>
          <a:prstGeom prst="rect">
            <a:avLst/>
          </a:prstGeom>
        </p:spPr>
      </p:pic>
    </p:spTree>
    <p:extLst>
      <p:ext uri="{BB962C8B-B14F-4D97-AF65-F5344CB8AC3E}">
        <p14:creationId xmlns:p14="http://schemas.microsoft.com/office/powerpoint/2010/main" val="4020763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DA96-849A-B006-E719-B52694CFA61C}"/>
              </a:ext>
            </a:extLst>
          </p:cNvPr>
          <p:cNvSpPr>
            <a:spLocks noGrp="1"/>
          </p:cNvSpPr>
          <p:nvPr>
            <p:ph type="title"/>
          </p:nvPr>
        </p:nvSpPr>
        <p:spPr/>
        <p:txBody>
          <a:bodyPr/>
          <a:lstStyle/>
          <a:p>
            <a:r>
              <a:rPr lang="en-CH" dirty="0"/>
              <a:t>Perceptron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FB239E-0834-57C7-338A-7C03B825E648}"/>
                  </a:ext>
                </a:extLst>
              </p:cNvPr>
              <p:cNvSpPr>
                <a:spLocks noGrp="1"/>
              </p:cNvSpPr>
              <p:nvPr>
                <p:ph idx="1"/>
              </p:nvPr>
            </p:nvSpPr>
            <p:spPr/>
            <p:txBody>
              <a:bodyPr/>
              <a:lstStyle/>
              <a:p>
                <a:r>
                  <a:rPr lang="en-CH" dirty="0"/>
                  <a:t>Imagine to have two inputs </a:t>
                </a:r>
                <a14:m>
                  <m:oMath xmlns:m="http://schemas.openxmlformats.org/officeDocument/2006/math">
                    <m:r>
                      <a:rPr lang="de-CH" b="0" i="1" smtClean="0">
                        <a:latin typeface="Cambria Math" panose="02040503050406030204" pitchFamily="18" charset="0"/>
                      </a:rPr>
                      <m:t>𝑥</m:t>
                    </m:r>
                  </m:oMath>
                </a14:m>
                <a:r>
                  <a:rPr lang="en-CH" dirty="0"/>
                  <a:t> and </a:t>
                </a:r>
                <a14:m>
                  <m:oMath xmlns:m="http://schemas.openxmlformats.org/officeDocument/2006/math">
                    <m:r>
                      <a:rPr lang="de-CH" b="0" i="1" smtClean="0">
                        <a:latin typeface="Cambria Math" panose="02040503050406030204" pitchFamily="18" charset="0"/>
                      </a:rPr>
                      <m:t>𝑦</m:t>
                    </m:r>
                  </m:oMath>
                </a14:m>
                <a:r>
                  <a:rPr lang="en-CH" dirty="0"/>
                  <a:t>. The original Rosenblatt perceptron was defined as</a:t>
                </a:r>
              </a:p>
              <a:p>
                <a:endParaRPr lang="en-CH" dirty="0"/>
              </a:p>
              <a:p>
                <a:endParaRPr lang="en-CH" dirty="0"/>
              </a:p>
              <a:p>
                <a:r>
                  <a:rPr lang="en-CH" dirty="0"/>
                  <a:t>With </a:t>
                </a:r>
                <a14:m>
                  <m:oMath xmlns:m="http://schemas.openxmlformats.org/officeDocument/2006/math">
                    <m:r>
                      <a:rPr lang="de-CH" b="0" i="1" smtClean="0">
                        <a:latin typeface="Cambria Math" panose="02040503050406030204" pitchFamily="18" charset="0"/>
                      </a:rPr>
                      <m:t>𝐻</m:t>
                    </m:r>
                  </m:oMath>
                </a14:m>
                <a:r>
                  <a:rPr lang="en-CH" dirty="0"/>
                  <a:t> is the heaviside step function.</a:t>
                </a:r>
              </a:p>
              <a:p>
                <a:r>
                  <a:rPr lang="en-CH" dirty="0"/>
                  <a:t>So </a:t>
                </a:r>
                <a14:m>
                  <m:oMath xmlns:m="http://schemas.openxmlformats.org/officeDocument/2006/math">
                    <m:r>
                      <a:rPr lang="de-CH" b="0" i="1" smtClean="0">
                        <a:latin typeface="Cambria Math" panose="02040503050406030204" pitchFamily="18" charset="0"/>
                      </a:rPr>
                      <m:t>𝑓</m:t>
                    </m:r>
                    <m:r>
                      <a:rPr lang="de-CH" b="0" i="1" smtClean="0">
                        <a:latin typeface="Cambria Math" panose="02040503050406030204" pitchFamily="18" charset="0"/>
                      </a:rPr>
                      <m:t>(</m:t>
                    </m:r>
                    <m:r>
                      <a:rPr lang="de-CH" b="0" i="1" smtClean="0">
                        <a:latin typeface="Cambria Math" panose="02040503050406030204" pitchFamily="18" charset="0"/>
                      </a:rPr>
                      <m:t>𝑥</m:t>
                    </m:r>
                    <m:r>
                      <a:rPr lang="de-CH" b="0" i="1" smtClean="0">
                        <a:latin typeface="Cambria Math" panose="02040503050406030204" pitchFamily="18" charset="0"/>
                      </a:rPr>
                      <m:t>,</m:t>
                    </m:r>
                    <m:r>
                      <a:rPr lang="de-CH" b="0" i="1" smtClean="0">
                        <a:latin typeface="Cambria Math" panose="02040503050406030204" pitchFamily="18" charset="0"/>
                      </a:rPr>
                      <m:t>𝑦</m:t>
                    </m:r>
                    <m:r>
                      <a:rPr lang="de-CH" b="0" i="1" smtClean="0">
                        <a:latin typeface="Cambria Math" panose="02040503050406030204" pitchFamily="18" charset="0"/>
                      </a:rPr>
                      <m:t>)</m:t>
                    </m:r>
                  </m:oMath>
                </a14:m>
                <a:r>
                  <a:rPr lang="en-CH" dirty="0"/>
                  <a:t> is either 0 or 1 (</a:t>
                </a:r>
                <a:r>
                  <a:rPr lang="en-CH" b="1" dirty="0"/>
                  <a:t>it was used to perform binary classification</a:t>
                </a:r>
                <a:r>
                  <a:rPr lang="en-CH" dirty="0"/>
                  <a:t>).</a:t>
                </a:r>
              </a:p>
              <a:p>
                <a:r>
                  <a:rPr lang="en-CH" dirty="0"/>
                  <a:t>Its output is 0 or 1 depending on the sign of the argument of </a:t>
                </a:r>
                <a14:m>
                  <m:oMath xmlns:m="http://schemas.openxmlformats.org/officeDocument/2006/math">
                    <m:r>
                      <a:rPr lang="de-CH" b="0" i="1" smtClean="0">
                        <a:latin typeface="Cambria Math" panose="02040503050406030204" pitchFamily="18" charset="0"/>
                      </a:rPr>
                      <m:t>𝐻</m:t>
                    </m:r>
                    <m:d>
                      <m:dPr>
                        <m:ctrlPr>
                          <a:rPr lang="de-CH" b="0" i="1" smtClean="0">
                            <a:latin typeface="Cambria Math" panose="02040503050406030204" pitchFamily="18" charset="0"/>
                          </a:rPr>
                        </m:ctrlPr>
                      </m:dPr>
                      <m:e>
                        <m:r>
                          <a:rPr lang="de-CH" b="0" i="1" smtClean="0">
                            <a:latin typeface="Cambria Math" panose="02040503050406030204" pitchFamily="18" charset="0"/>
                          </a:rPr>
                          <m:t>⋅</m:t>
                        </m:r>
                      </m:e>
                    </m:d>
                  </m:oMath>
                </a14:m>
                <a:r>
                  <a:rPr lang="en-CH" dirty="0"/>
                  <a:t> </a:t>
                </a:r>
                <a:r>
                  <a:rPr lang="en-CH" dirty="0">
                    <a:sym typeface="Wingdings" pitchFamily="2" charset="2"/>
                  </a:rPr>
                  <a:t> It can only separate the space linearly!</a:t>
                </a:r>
                <a:endParaRPr lang="en-CH" dirty="0"/>
              </a:p>
            </p:txBody>
          </p:sp>
        </mc:Choice>
        <mc:Fallback>
          <p:sp>
            <p:nvSpPr>
              <p:cNvPr id="3" name="Content Placeholder 2">
                <a:extLst>
                  <a:ext uri="{FF2B5EF4-FFF2-40B4-BE49-F238E27FC236}">
                    <a16:creationId xmlns:a16="http://schemas.microsoft.com/office/drawing/2014/main" id="{3FFB239E-0834-57C7-338A-7C03B825E648}"/>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pic>
        <p:nvPicPr>
          <p:cNvPr id="7" name="Picture 6">
            <a:extLst>
              <a:ext uri="{FF2B5EF4-FFF2-40B4-BE49-F238E27FC236}">
                <a16:creationId xmlns:a16="http://schemas.microsoft.com/office/drawing/2014/main" id="{62E84572-26D0-85E0-95D9-300AE75E3877}"/>
              </a:ext>
            </a:extLst>
          </p:cNvPr>
          <p:cNvPicPr>
            <a:picLocks noChangeAspect="1"/>
          </p:cNvPicPr>
          <p:nvPr/>
        </p:nvPicPr>
        <p:blipFill>
          <a:blip r:embed="rId3"/>
          <a:stretch>
            <a:fillRect/>
          </a:stretch>
        </p:blipFill>
        <p:spPr>
          <a:xfrm>
            <a:off x="7355840" y="3599366"/>
            <a:ext cx="2235200" cy="647700"/>
          </a:xfrm>
          <a:prstGeom prst="rect">
            <a:avLst/>
          </a:prstGeom>
        </p:spPr>
      </p:pic>
      <p:pic>
        <p:nvPicPr>
          <p:cNvPr id="9" name="Picture 8">
            <a:extLst>
              <a:ext uri="{FF2B5EF4-FFF2-40B4-BE49-F238E27FC236}">
                <a16:creationId xmlns:a16="http://schemas.microsoft.com/office/drawing/2014/main" id="{40E3A83A-93B2-B5CD-EAB3-BE83349528C8}"/>
              </a:ext>
            </a:extLst>
          </p:cNvPr>
          <p:cNvPicPr>
            <a:picLocks noChangeAspect="1"/>
          </p:cNvPicPr>
          <p:nvPr/>
        </p:nvPicPr>
        <p:blipFill>
          <a:blip r:embed="rId4"/>
          <a:stretch>
            <a:fillRect/>
          </a:stretch>
        </p:blipFill>
        <p:spPr>
          <a:xfrm>
            <a:off x="3333750" y="2973480"/>
            <a:ext cx="5524500" cy="469900"/>
          </a:xfrm>
          <a:prstGeom prst="rect">
            <a:avLst/>
          </a:prstGeom>
        </p:spPr>
      </p:pic>
    </p:spTree>
    <p:extLst>
      <p:ext uri="{BB962C8B-B14F-4D97-AF65-F5344CB8AC3E}">
        <p14:creationId xmlns:p14="http://schemas.microsoft.com/office/powerpoint/2010/main" val="2265046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DA96-849A-B006-E719-B52694CFA61C}"/>
              </a:ext>
            </a:extLst>
          </p:cNvPr>
          <p:cNvSpPr>
            <a:spLocks noGrp="1"/>
          </p:cNvSpPr>
          <p:nvPr>
            <p:ph type="title"/>
          </p:nvPr>
        </p:nvSpPr>
        <p:spPr/>
        <p:txBody>
          <a:bodyPr/>
          <a:lstStyle/>
          <a:p>
            <a:r>
              <a:rPr lang="en-CH" dirty="0"/>
              <a:t>Perceptron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FB239E-0834-57C7-338A-7C03B825E648}"/>
                  </a:ext>
                </a:extLst>
              </p:cNvPr>
              <p:cNvSpPr>
                <a:spLocks noGrp="1"/>
              </p:cNvSpPr>
              <p:nvPr>
                <p:ph idx="1"/>
              </p:nvPr>
            </p:nvSpPr>
            <p:spPr/>
            <p:txBody>
              <a:bodyPr/>
              <a:lstStyle/>
              <a:p>
                <a:r>
                  <a:rPr lang="en-CH" dirty="0"/>
                  <a:t>Imagine to have two inputs </a:t>
                </a:r>
                <a14:m>
                  <m:oMath xmlns:m="http://schemas.openxmlformats.org/officeDocument/2006/math">
                    <m:r>
                      <a:rPr lang="de-CH" b="0" i="1" smtClean="0">
                        <a:latin typeface="Cambria Math" panose="02040503050406030204" pitchFamily="18" charset="0"/>
                      </a:rPr>
                      <m:t>𝑥</m:t>
                    </m:r>
                  </m:oMath>
                </a14:m>
                <a:r>
                  <a:rPr lang="en-CH" dirty="0"/>
                  <a:t> and </a:t>
                </a:r>
                <a14:m>
                  <m:oMath xmlns:m="http://schemas.openxmlformats.org/officeDocument/2006/math">
                    <m:r>
                      <a:rPr lang="de-CH" b="0" i="1" smtClean="0">
                        <a:latin typeface="Cambria Math" panose="02040503050406030204" pitchFamily="18" charset="0"/>
                      </a:rPr>
                      <m:t>𝑦</m:t>
                    </m:r>
                  </m:oMath>
                </a14:m>
                <a:r>
                  <a:rPr lang="en-CH" dirty="0"/>
                  <a:t>. The original Rosenblatt perceptron was defined as</a:t>
                </a:r>
              </a:p>
              <a:p>
                <a:endParaRPr lang="en-CH" dirty="0"/>
              </a:p>
              <a:p>
                <a:endParaRPr lang="en-CH" dirty="0"/>
              </a:p>
              <a:p>
                <a:r>
                  <a:rPr lang="en-CH" dirty="0"/>
                  <a:t>With </a:t>
                </a:r>
                <a14:m>
                  <m:oMath xmlns:m="http://schemas.openxmlformats.org/officeDocument/2006/math">
                    <m:r>
                      <a:rPr lang="de-CH" b="0" i="1" smtClean="0">
                        <a:latin typeface="Cambria Math" panose="02040503050406030204" pitchFamily="18" charset="0"/>
                      </a:rPr>
                      <m:t>𝐻</m:t>
                    </m:r>
                  </m:oMath>
                </a14:m>
                <a:r>
                  <a:rPr lang="en-CH" dirty="0"/>
                  <a:t> is the heaviside step function.</a:t>
                </a:r>
              </a:p>
              <a:p>
                <a14:m>
                  <m:oMath xmlns:m="http://schemas.openxmlformats.org/officeDocument/2006/math">
                    <m:r>
                      <a:rPr lang="de-CH" b="0" i="1" smtClean="0">
                        <a:latin typeface="Cambria Math" panose="02040503050406030204" pitchFamily="18" charset="0"/>
                      </a:rPr>
                      <m:t>𝑓</m:t>
                    </m:r>
                    <m:d>
                      <m:dPr>
                        <m:ctrlPr>
                          <a:rPr lang="de-CH" b="0" i="1" smtClean="0">
                            <a:latin typeface="Cambria Math" panose="02040503050406030204" pitchFamily="18" charset="0"/>
                          </a:rPr>
                        </m:ctrlPr>
                      </m:dPr>
                      <m:e>
                        <m:r>
                          <a:rPr lang="de-CH" b="0" i="1" smtClean="0">
                            <a:latin typeface="Cambria Math" panose="02040503050406030204" pitchFamily="18" charset="0"/>
                          </a:rPr>
                          <m:t>𝑥</m:t>
                        </m:r>
                        <m:r>
                          <a:rPr lang="de-CH" b="0" i="1" smtClean="0">
                            <a:latin typeface="Cambria Math" panose="02040503050406030204" pitchFamily="18" charset="0"/>
                          </a:rPr>
                          <m:t>,</m:t>
                        </m:r>
                        <m:r>
                          <a:rPr lang="de-CH" b="0" i="1" smtClean="0">
                            <a:latin typeface="Cambria Math" panose="02040503050406030204" pitchFamily="18" charset="0"/>
                          </a:rPr>
                          <m:t>𝑦</m:t>
                        </m:r>
                      </m:e>
                    </m:d>
                    <m:r>
                      <a:rPr lang="de-CH" b="0" i="1" smtClean="0">
                        <a:latin typeface="Cambria Math" panose="02040503050406030204" pitchFamily="18" charset="0"/>
                      </a:rPr>
                      <m:t>=0</m:t>
                    </m:r>
                  </m:oMath>
                </a14:m>
                <a:r>
                  <a:rPr lang="en-CH" dirty="0"/>
                  <a:t> only on the side of the plane for which </a:t>
                </a:r>
                <a14:m>
                  <m:oMath xmlns:m="http://schemas.openxmlformats.org/officeDocument/2006/math">
                    <m:sSub>
                      <m:sSubPr>
                        <m:ctrlPr>
                          <a:rPr lang="de-CH" b="0" i="1" smtClean="0">
                            <a:latin typeface="Cambria Math" panose="02040503050406030204" pitchFamily="18" charset="0"/>
                          </a:rPr>
                        </m:ctrlPr>
                      </m:sSubPr>
                      <m:e>
                        <m:r>
                          <a:rPr lang="de-CH" b="0" i="1" smtClean="0">
                            <a:latin typeface="Cambria Math" panose="02040503050406030204" pitchFamily="18" charset="0"/>
                          </a:rPr>
                          <m:t>𝑤</m:t>
                        </m:r>
                      </m:e>
                      <m:sub>
                        <m:r>
                          <a:rPr lang="de-CH" b="0" i="1" smtClean="0">
                            <a:latin typeface="Cambria Math" panose="02040503050406030204" pitchFamily="18" charset="0"/>
                          </a:rPr>
                          <m:t>1</m:t>
                        </m:r>
                      </m:sub>
                    </m:sSub>
                    <m:r>
                      <a:rPr lang="de-CH" b="0" i="1" smtClean="0">
                        <a:latin typeface="Cambria Math" panose="02040503050406030204" pitchFamily="18" charset="0"/>
                      </a:rPr>
                      <m:t>𝑥</m:t>
                    </m:r>
                    <m:r>
                      <a:rPr lang="de-CH" b="0" i="1" smtClean="0">
                        <a:latin typeface="Cambria Math" panose="02040503050406030204" pitchFamily="18" charset="0"/>
                      </a:rPr>
                      <m:t>+</m:t>
                    </m:r>
                    <m:sSub>
                      <m:sSubPr>
                        <m:ctrlPr>
                          <a:rPr lang="de-CH" b="0" i="1" smtClean="0">
                            <a:latin typeface="Cambria Math" panose="02040503050406030204" pitchFamily="18" charset="0"/>
                          </a:rPr>
                        </m:ctrlPr>
                      </m:sSubPr>
                      <m:e>
                        <m:r>
                          <a:rPr lang="de-CH" b="0" i="1" smtClean="0">
                            <a:latin typeface="Cambria Math" panose="02040503050406030204" pitchFamily="18" charset="0"/>
                          </a:rPr>
                          <m:t>𝑤</m:t>
                        </m:r>
                      </m:e>
                      <m:sub>
                        <m:r>
                          <a:rPr lang="de-CH" b="0" i="1" smtClean="0">
                            <a:latin typeface="Cambria Math" panose="02040503050406030204" pitchFamily="18" charset="0"/>
                          </a:rPr>
                          <m:t>2</m:t>
                        </m:r>
                      </m:sub>
                    </m:sSub>
                    <m:r>
                      <a:rPr lang="de-CH" b="0" i="1" smtClean="0">
                        <a:latin typeface="Cambria Math" panose="02040503050406030204" pitchFamily="18" charset="0"/>
                      </a:rPr>
                      <m:t>𝑦</m:t>
                    </m:r>
                    <m:r>
                      <a:rPr lang="de-CH" b="0" i="1" smtClean="0">
                        <a:latin typeface="Cambria Math" panose="02040503050406030204" pitchFamily="18" charset="0"/>
                      </a:rPr>
                      <m:t>+</m:t>
                    </m:r>
                    <m:r>
                      <a:rPr lang="de-CH" b="0" i="1" smtClean="0">
                        <a:latin typeface="Cambria Math" panose="02040503050406030204" pitchFamily="18" charset="0"/>
                      </a:rPr>
                      <m:t>𝑏</m:t>
                    </m:r>
                    <m:r>
                      <a:rPr lang="de-CH" b="0" i="1" smtClean="0">
                        <a:latin typeface="Cambria Math" panose="02040503050406030204" pitchFamily="18" charset="0"/>
                      </a:rPr>
                      <m:t>&lt;0</m:t>
                    </m:r>
                  </m:oMath>
                </a14:m>
                <a:endParaRPr lang="de-CH" b="0" dirty="0"/>
              </a:p>
              <a:p>
                <a14:m>
                  <m:oMath xmlns:m="http://schemas.openxmlformats.org/officeDocument/2006/math">
                    <m:r>
                      <a:rPr lang="de-CH" b="0" i="1" smtClean="0">
                        <a:latin typeface="Cambria Math" panose="02040503050406030204" pitchFamily="18" charset="0"/>
                      </a:rPr>
                      <m:t>𝑓</m:t>
                    </m:r>
                    <m:d>
                      <m:dPr>
                        <m:ctrlPr>
                          <a:rPr lang="de-CH" b="0" i="1" smtClean="0">
                            <a:latin typeface="Cambria Math" panose="02040503050406030204" pitchFamily="18" charset="0"/>
                          </a:rPr>
                        </m:ctrlPr>
                      </m:dPr>
                      <m:e>
                        <m:r>
                          <a:rPr lang="de-CH" b="0" i="1" smtClean="0">
                            <a:latin typeface="Cambria Math" panose="02040503050406030204" pitchFamily="18" charset="0"/>
                          </a:rPr>
                          <m:t>𝑥</m:t>
                        </m:r>
                        <m:r>
                          <a:rPr lang="de-CH" b="0" i="1" smtClean="0">
                            <a:latin typeface="Cambria Math" panose="02040503050406030204" pitchFamily="18" charset="0"/>
                          </a:rPr>
                          <m:t>,</m:t>
                        </m:r>
                        <m:r>
                          <a:rPr lang="de-CH" b="0" i="1" smtClean="0">
                            <a:latin typeface="Cambria Math" panose="02040503050406030204" pitchFamily="18" charset="0"/>
                          </a:rPr>
                          <m:t>𝑦</m:t>
                        </m:r>
                      </m:e>
                    </m:d>
                    <m:r>
                      <a:rPr lang="de-CH" b="0" i="1" smtClean="0">
                        <a:latin typeface="Cambria Math" panose="02040503050406030204" pitchFamily="18" charset="0"/>
                      </a:rPr>
                      <m:t>=</m:t>
                    </m:r>
                    <m:r>
                      <a:rPr lang="de-CH" b="0" i="1" smtClean="0">
                        <a:latin typeface="Cambria Math" panose="02040503050406030204" pitchFamily="18" charset="0"/>
                      </a:rPr>
                      <m:t>1</m:t>
                    </m:r>
                  </m:oMath>
                </a14:m>
                <a:r>
                  <a:rPr lang="en-CH" dirty="0"/>
                  <a:t> only on the side of the plane for which </a:t>
                </a:r>
                <a14:m>
                  <m:oMath xmlns:m="http://schemas.openxmlformats.org/officeDocument/2006/math">
                    <m:sSub>
                      <m:sSubPr>
                        <m:ctrlPr>
                          <a:rPr lang="de-CH" b="0" i="1" smtClean="0">
                            <a:latin typeface="Cambria Math" panose="02040503050406030204" pitchFamily="18" charset="0"/>
                          </a:rPr>
                        </m:ctrlPr>
                      </m:sSubPr>
                      <m:e>
                        <m:r>
                          <a:rPr lang="de-CH" b="0" i="1" smtClean="0">
                            <a:latin typeface="Cambria Math" panose="02040503050406030204" pitchFamily="18" charset="0"/>
                          </a:rPr>
                          <m:t>𝑤</m:t>
                        </m:r>
                      </m:e>
                      <m:sub>
                        <m:r>
                          <a:rPr lang="de-CH" b="0" i="1" smtClean="0">
                            <a:latin typeface="Cambria Math" panose="02040503050406030204" pitchFamily="18" charset="0"/>
                          </a:rPr>
                          <m:t>1</m:t>
                        </m:r>
                      </m:sub>
                    </m:sSub>
                    <m:r>
                      <a:rPr lang="de-CH" b="0" i="1" smtClean="0">
                        <a:latin typeface="Cambria Math" panose="02040503050406030204" pitchFamily="18" charset="0"/>
                      </a:rPr>
                      <m:t>𝑥</m:t>
                    </m:r>
                    <m:r>
                      <a:rPr lang="de-CH" b="0" i="1" smtClean="0">
                        <a:latin typeface="Cambria Math" panose="02040503050406030204" pitchFamily="18" charset="0"/>
                      </a:rPr>
                      <m:t>+</m:t>
                    </m:r>
                    <m:sSub>
                      <m:sSubPr>
                        <m:ctrlPr>
                          <a:rPr lang="de-CH" b="0" i="1" smtClean="0">
                            <a:latin typeface="Cambria Math" panose="02040503050406030204" pitchFamily="18" charset="0"/>
                          </a:rPr>
                        </m:ctrlPr>
                      </m:sSubPr>
                      <m:e>
                        <m:r>
                          <a:rPr lang="de-CH" b="0" i="1" smtClean="0">
                            <a:latin typeface="Cambria Math" panose="02040503050406030204" pitchFamily="18" charset="0"/>
                          </a:rPr>
                          <m:t>𝑤</m:t>
                        </m:r>
                      </m:e>
                      <m:sub>
                        <m:r>
                          <a:rPr lang="de-CH" b="0" i="1" smtClean="0">
                            <a:latin typeface="Cambria Math" panose="02040503050406030204" pitchFamily="18" charset="0"/>
                          </a:rPr>
                          <m:t>2</m:t>
                        </m:r>
                      </m:sub>
                    </m:sSub>
                    <m:r>
                      <a:rPr lang="de-CH" b="0" i="1" smtClean="0">
                        <a:latin typeface="Cambria Math" panose="02040503050406030204" pitchFamily="18" charset="0"/>
                      </a:rPr>
                      <m:t>𝑦</m:t>
                    </m:r>
                    <m:r>
                      <a:rPr lang="de-CH" b="0" i="1" smtClean="0">
                        <a:latin typeface="Cambria Math" panose="02040503050406030204" pitchFamily="18" charset="0"/>
                      </a:rPr>
                      <m:t>+</m:t>
                    </m:r>
                    <m:r>
                      <a:rPr lang="de-CH" b="0" i="1" smtClean="0">
                        <a:latin typeface="Cambria Math" panose="02040503050406030204" pitchFamily="18" charset="0"/>
                      </a:rPr>
                      <m:t>𝑏</m:t>
                    </m:r>
                    <m:r>
                      <a:rPr lang="de-CH" b="0" i="1" smtClean="0">
                        <a:latin typeface="Cambria Math" panose="02040503050406030204" pitchFamily="18" charset="0"/>
                      </a:rPr>
                      <m:t>&gt;</m:t>
                    </m:r>
                    <m:r>
                      <a:rPr lang="de-CH" b="0" i="1" smtClean="0">
                        <a:latin typeface="Cambria Math" panose="02040503050406030204" pitchFamily="18" charset="0"/>
                      </a:rPr>
                      <m:t>0</m:t>
                    </m:r>
                  </m:oMath>
                </a14:m>
                <a:endParaRPr lang="en-CH" dirty="0"/>
              </a:p>
            </p:txBody>
          </p:sp>
        </mc:Choice>
        <mc:Fallback>
          <p:sp>
            <p:nvSpPr>
              <p:cNvPr id="3" name="Content Placeholder 2">
                <a:extLst>
                  <a:ext uri="{FF2B5EF4-FFF2-40B4-BE49-F238E27FC236}">
                    <a16:creationId xmlns:a16="http://schemas.microsoft.com/office/drawing/2014/main" id="{3FFB239E-0834-57C7-338A-7C03B825E648}"/>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pic>
        <p:nvPicPr>
          <p:cNvPr id="7" name="Picture 6">
            <a:extLst>
              <a:ext uri="{FF2B5EF4-FFF2-40B4-BE49-F238E27FC236}">
                <a16:creationId xmlns:a16="http://schemas.microsoft.com/office/drawing/2014/main" id="{62E84572-26D0-85E0-95D9-300AE75E3877}"/>
              </a:ext>
            </a:extLst>
          </p:cNvPr>
          <p:cNvPicPr>
            <a:picLocks noChangeAspect="1"/>
          </p:cNvPicPr>
          <p:nvPr/>
        </p:nvPicPr>
        <p:blipFill>
          <a:blip r:embed="rId3"/>
          <a:stretch>
            <a:fillRect/>
          </a:stretch>
        </p:blipFill>
        <p:spPr>
          <a:xfrm>
            <a:off x="7355840" y="3599366"/>
            <a:ext cx="2235200" cy="647700"/>
          </a:xfrm>
          <a:prstGeom prst="rect">
            <a:avLst/>
          </a:prstGeom>
        </p:spPr>
      </p:pic>
      <p:pic>
        <p:nvPicPr>
          <p:cNvPr id="9" name="Picture 8">
            <a:extLst>
              <a:ext uri="{FF2B5EF4-FFF2-40B4-BE49-F238E27FC236}">
                <a16:creationId xmlns:a16="http://schemas.microsoft.com/office/drawing/2014/main" id="{40E3A83A-93B2-B5CD-EAB3-BE83349528C8}"/>
              </a:ext>
            </a:extLst>
          </p:cNvPr>
          <p:cNvPicPr>
            <a:picLocks noChangeAspect="1"/>
          </p:cNvPicPr>
          <p:nvPr/>
        </p:nvPicPr>
        <p:blipFill>
          <a:blip r:embed="rId4"/>
          <a:stretch>
            <a:fillRect/>
          </a:stretch>
        </p:blipFill>
        <p:spPr>
          <a:xfrm>
            <a:off x="3333750" y="2973480"/>
            <a:ext cx="5524500" cy="469900"/>
          </a:xfrm>
          <a:prstGeom prst="rect">
            <a:avLst/>
          </a:prstGeom>
        </p:spPr>
      </p:pic>
    </p:spTree>
    <p:extLst>
      <p:ext uri="{BB962C8B-B14F-4D97-AF65-F5344CB8AC3E}">
        <p14:creationId xmlns:p14="http://schemas.microsoft.com/office/powerpoint/2010/main" val="10925679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ATWORKEXPRESSIONTAG" val="Click to edit Master title style"/>
</p:tagLst>
</file>

<file path=ppt/tags/tag10.xml><?xml version="1.0" encoding="utf-8"?>
<p:tagLst xmlns:a="http://schemas.openxmlformats.org/drawingml/2006/main" xmlns:r="http://schemas.openxmlformats.org/officeDocument/2006/relationships" xmlns:p="http://schemas.openxmlformats.org/presentationml/2006/main">
  <p:tag name="OFFICATWORKEXPRESSIONTAG" val="Click to edit Master title style"/>
</p:tagLst>
</file>

<file path=ppt/tags/tag11.xml><?xml version="1.0" encoding="utf-8"?>
<p:tagLst xmlns:a="http://schemas.openxmlformats.org/drawingml/2006/main" xmlns:r="http://schemas.openxmlformats.org/officeDocument/2006/relationships" xmlns:p="http://schemas.openxmlformats.org/presentationml/2006/main">
  <p:tag name="OFFICATWORKEXPRESSIONTAG" val="Click to edit Master title style"/>
</p:tagLst>
</file>

<file path=ppt/tags/tag12.xml><?xml version="1.0" encoding="utf-8"?>
<p:tagLst xmlns:a="http://schemas.openxmlformats.org/drawingml/2006/main" xmlns:r="http://schemas.openxmlformats.org/officeDocument/2006/relationships" xmlns:p="http://schemas.openxmlformats.org/presentationml/2006/main">
  <p:tag name="OFFICATWORKEXPRESSIONTAG" val="Click to edit Master title style"/>
</p:tagLst>
</file>

<file path=ppt/tags/tag2.xml><?xml version="1.0" encoding="utf-8"?>
<p:tagLst xmlns:a="http://schemas.openxmlformats.org/drawingml/2006/main" xmlns:r="http://schemas.openxmlformats.org/officeDocument/2006/relationships" xmlns:p="http://schemas.openxmlformats.org/presentationml/2006/main">
  <p:tag name="OFFICATWORKEXPRESSIONTAG" val="Click to edit Master title style"/>
</p:tagLst>
</file>

<file path=ppt/tags/tag3.xml><?xml version="1.0" encoding="utf-8"?>
<p:tagLst xmlns:a="http://schemas.openxmlformats.org/drawingml/2006/main" xmlns:r="http://schemas.openxmlformats.org/officeDocument/2006/relationships" xmlns:p="http://schemas.openxmlformats.org/presentationml/2006/main">
  <p:tag name="OFFICATWORKEXPRESSIONTAG" val="Click to edit Master title style"/>
</p:tagLst>
</file>

<file path=ppt/tags/tag4.xml><?xml version="1.0" encoding="utf-8"?>
<p:tagLst xmlns:a="http://schemas.openxmlformats.org/drawingml/2006/main" xmlns:r="http://schemas.openxmlformats.org/officeDocument/2006/relationships" xmlns:p="http://schemas.openxmlformats.org/presentationml/2006/main">
  <p:tag name="OFFICATWORKEXPRESSIONTAG" val="Click to edit Master title style"/>
</p:tagLst>
</file>

<file path=ppt/tags/tag5.xml><?xml version="1.0" encoding="utf-8"?>
<p:tagLst xmlns:a="http://schemas.openxmlformats.org/drawingml/2006/main" xmlns:r="http://schemas.openxmlformats.org/officeDocument/2006/relationships" xmlns:p="http://schemas.openxmlformats.org/presentationml/2006/main">
  <p:tag name="OFFICATWORKEXPRESSIONTAG" val="Click to edit Master title style"/>
</p:tagLst>
</file>

<file path=ppt/tags/tag6.xml><?xml version="1.0" encoding="utf-8"?>
<p:tagLst xmlns:a="http://schemas.openxmlformats.org/drawingml/2006/main" xmlns:r="http://schemas.openxmlformats.org/officeDocument/2006/relationships" xmlns:p="http://schemas.openxmlformats.org/presentationml/2006/main">
  <p:tag name="OFFICATWORKEXPRESSIONTAG" val="Click to edit Master title style"/>
</p:tagLst>
</file>

<file path=ppt/tags/tag7.xml><?xml version="1.0" encoding="utf-8"?>
<p:tagLst xmlns:a="http://schemas.openxmlformats.org/drawingml/2006/main" xmlns:r="http://schemas.openxmlformats.org/officeDocument/2006/relationships" xmlns:p="http://schemas.openxmlformats.org/presentationml/2006/main">
  <p:tag name="OFFICATWORKEXPRESSIONTAG" val="Click to edit Master title style"/>
</p:tagLst>
</file>

<file path=ppt/tags/tag8.xml><?xml version="1.0" encoding="utf-8"?>
<p:tagLst xmlns:a="http://schemas.openxmlformats.org/drawingml/2006/main" xmlns:r="http://schemas.openxmlformats.org/officeDocument/2006/relationships" xmlns:p="http://schemas.openxmlformats.org/presentationml/2006/main">
  <p:tag name="OFFICATWORKEXPRESSIONTAG" val="Click to edit Master title style"/>
</p:tagLst>
</file>

<file path=ppt/tags/tag9.xml><?xml version="1.0" encoding="utf-8"?>
<p:tagLst xmlns:a="http://schemas.openxmlformats.org/drawingml/2006/main" xmlns:r="http://schemas.openxmlformats.org/officeDocument/2006/relationships" xmlns:p="http://schemas.openxmlformats.org/presentationml/2006/main">
  <p:tag name="OFFICATWORKEXPRESSIONTAG" val="Click to edit Master title styl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TotalTime>
  <Words>2302</Words>
  <Application>Microsoft Macintosh PowerPoint</Application>
  <PresentationFormat>Widescreen</PresentationFormat>
  <Paragraphs>269</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Cambria Math</vt:lpstr>
      <vt:lpstr>NPRSans</vt:lpstr>
      <vt:lpstr>Verdana</vt:lpstr>
      <vt:lpstr>Wingdings</vt:lpstr>
      <vt:lpstr>Office Theme</vt:lpstr>
      <vt:lpstr>Machine Learning A brief History</vt:lpstr>
      <vt:lpstr>The Origins of AI</vt:lpstr>
      <vt:lpstr>PowerPoint Presentation</vt:lpstr>
      <vt:lpstr>PowerPoint Presentation</vt:lpstr>
      <vt:lpstr>Famous book “perceptrons”</vt:lpstr>
      <vt:lpstr>Famous book “perceptrons”</vt:lpstr>
      <vt:lpstr>Perceptron</vt:lpstr>
      <vt:lpstr>Perceptron</vt:lpstr>
      <vt:lpstr>Perceptron</vt:lpstr>
      <vt:lpstr>The XOR problem</vt:lpstr>
      <vt:lpstr>The Second Wave: Expert Systems</vt:lpstr>
      <vt:lpstr>The Second AI Winter</vt:lpstr>
      <vt:lpstr>Networks that Learn</vt:lpstr>
      <vt:lpstr>The Difficult Birth of Neural Networks</vt:lpstr>
      <vt:lpstr>Deep Learning and the AI Boom</vt:lpstr>
      <vt:lpstr>Deep Learning Using Many Layers</vt:lpstr>
      <vt:lpstr>PowerPoint Presentation</vt:lpstr>
      <vt:lpstr>Example: Open Source Image Data</vt:lpstr>
      <vt:lpstr>Open Source Algorithms Are Also Available</vt:lpstr>
      <vt:lpstr>Deep Learning is Hungry for Computation</vt:lpstr>
      <vt:lpstr>Various Options for Hardware Acceleration</vt:lpstr>
      <vt:lpstr>NVIDIA example of mid-range AI cards – the A6000 RTX</vt:lpstr>
      <vt:lpstr>NVIDIA GPUs – Not only hardware</vt:lpstr>
      <vt:lpstr>NVIDIA and GPUs – Latest and best</vt:lpstr>
      <vt:lpstr>Processing Power Available in the Cloud</vt:lpstr>
      <vt:lpstr>PowerPoint Presentation</vt:lpstr>
      <vt:lpstr>PowerPoint Presentation</vt:lpstr>
      <vt:lpstr>ML Projects remain Challenging</vt:lpstr>
      <vt:lpstr>Training of Large ML Models is Energy Intensive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Michelucci Umberto HSLU I</dc:creator>
  <cp:lastModifiedBy>Michelucci Umberto HSLU I</cp:lastModifiedBy>
  <cp:revision>77</cp:revision>
  <dcterms:created xsi:type="dcterms:W3CDTF">2024-01-03T20:31:50Z</dcterms:created>
  <dcterms:modified xsi:type="dcterms:W3CDTF">2024-01-14T17:47:04Z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8b0afbd-3cf7-4707-aee4-8dc9d855de29_Enabled">
    <vt:lpwstr>true</vt:lpwstr>
  </property>
  <property fmtid="{D5CDD505-2E9C-101B-9397-08002B2CF9AE}" pid="3" name="MSIP_Label_e8b0afbd-3cf7-4707-aee4-8dc9d855de29_SetDate">
    <vt:lpwstr>2024-01-03T20:32:17Z</vt:lpwstr>
  </property>
  <property fmtid="{D5CDD505-2E9C-101B-9397-08002B2CF9AE}" pid="4" name="MSIP_Label_e8b0afbd-3cf7-4707-aee4-8dc9d855de29_Method">
    <vt:lpwstr>Standard</vt:lpwstr>
  </property>
  <property fmtid="{D5CDD505-2E9C-101B-9397-08002B2CF9AE}" pid="5" name="MSIP_Label_e8b0afbd-3cf7-4707-aee4-8dc9d855de29_Name">
    <vt:lpwstr>intern</vt:lpwstr>
  </property>
  <property fmtid="{D5CDD505-2E9C-101B-9397-08002B2CF9AE}" pid="6" name="MSIP_Label_e8b0afbd-3cf7-4707-aee4-8dc9d855de29_SiteId">
    <vt:lpwstr>75a34008-d7d1-4924-8e78-31fea86f6e68</vt:lpwstr>
  </property>
  <property fmtid="{D5CDD505-2E9C-101B-9397-08002B2CF9AE}" pid="7" name="MSIP_Label_e8b0afbd-3cf7-4707-aee4-8dc9d855de29_ActionId">
    <vt:lpwstr>0bd56930-34b9-4d2f-9130-5370b208b8ba</vt:lpwstr>
  </property>
  <property fmtid="{D5CDD505-2E9C-101B-9397-08002B2CF9AE}" pid="8" name="MSIP_Label_e8b0afbd-3cf7-4707-aee4-8dc9d855de29_ContentBits">
    <vt:lpwstr>0</vt:lpwstr>
  </property>
</Properties>
</file>